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8" r:id="rId8"/>
    <p:sldId id="265" r:id="rId9"/>
    <p:sldId id="266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8000"/>
    <a:srgbClr val="FF0000"/>
    <a:srgbClr val="FF0066"/>
    <a:srgbClr val="FF33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387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89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986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001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271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655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062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727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274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58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41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2165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DBF0A-972E-41A2-A37A-DADD697C339D}" type="datetimeFigureOut">
              <a:rPr lang="es-CO" smtClean="0"/>
              <a:t>07/07/2012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3D749-C987-4A0B-BAE0-9AB4BDDD73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168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relaciones-interpersonal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ujerypunto.cl/wp-content/uploads/2012/05/interperson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64904"/>
            <a:ext cx="813690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1804" y="-387424"/>
            <a:ext cx="7772400" cy="244827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/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tooltip="Definición de relaciones interpersonales"/>
              </a:rPr>
              <a:t/>
            </a:r>
            <a:b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tooltip="Definición de relaciones interpersonales"/>
              </a:rPr>
            </a:br>
            <a:r>
              <a:rPr lang="es-CO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s-CO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CO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itchFamily="82" charset="0"/>
                <a:hlinkClick r:id="rId3" tooltip="Definición de relaciones interpersonales"/>
              </a:rPr>
              <a:t>R</a:t>
            </a:r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itchFamily="82" charset="0"/>
                <a:hlinkClick r:id="rId3" tooltip="Definición de relaciones interpersonales"/>
              </a:rPr>
              <a:t>elaciones    </a:t>
            </a:r>
            <a:r>
              <a:rPr lang="es-CO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itchFamily="82" charset="0"/>
                <a:hlinkClick r:id="rId3" tooltip="Definición de relaciones interpersonales"/>
              </a:rPr>
              <a:t>I</a:t>
            </a:r>
            <a:r>
              <a:rPr lang="es-CO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oadway" pitchFamily="82" charset="0"/>
                <a:hlinkClick r:id="rId3" tooltip="Definición de relaciones interpersonales"/>
              </a:rPr>
              <a:t>nterpersonales </a:t>
            </a:r>
            <a:r>
              <a:rPr lang="es-CO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s-CO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s-CO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11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03648" y="548680"/>
            <a:ext cx="6435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Para tener buenas relaciones interpersonales !!!</a:t>
            </a:r>
            <a:endParaRPr lang="es-CO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218" y="1556792"/>
            <a:ext cx="7156657" cy="3857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3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67544" y="980728"/>
            <a:ext cx="8229600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Tipos de relaciones interpersonales</a:t>
            </a:r>
            <a:endParaRPr lang="es-CO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2 Marcador de texto"/>
          <p:cNvSpPr txBox="1">
            <a:spLocks/>
          </p:cNvSpPr>
          <p:nvPr/>
        </p:nvSpPr>
        <p:spPr>
          <a:xfrm>
            <a:off x="2843807" y="2429198"/>
            <a:ext cx="388741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De  Reciprocidad</a:t>
            </a:r>
            <a:endParaRPr lang="es-CO" sz="2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nap ITC" pitchFamily="82" charset="0"/>
            </a:endParaRPr>
          </a:p>
        </p:txBody>
      </p:sp>
      <p:sp>
        <p:nvSpPr>
          <p:cNvPr id="4" name="4 Marcador de texto"/>
          <p:cNvSpPr txBox="1">
            <a:spLocks/>
          </p:cNvSpPr>
          <p:nvPr/>
        </p:nvSpPr>
        <p:spPr>
          <a:xfrm>
            <a:off x="4427984" y="3509318"/>
            <a:ext cx="2736304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De  Solidaridad</a:t>
            </a:r>
          </a:p>
        </p:txBody>
      </p:sp>
      <p:sp>
        <p:nvSpPr>
          <p:cNvPr id="5" name="4 Marcador de texto"/>
          <p:cNvSpPr txBox="1">
            <a:spLocks/>
          </p:cNvSpPr>
          <p:nvPr/>
        </p:nvSpPr>
        <p:spPr>
          <a:xfrm>
            <a:off x="5810260" y="4517430"/>
            <a:ext cx="2650172" cy="639762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CO" dirty="0"/>
              <a:t>De  Pertenencia</a:t>
            </a:r>
          </a:p>
        </p:txBody>
      </p:sp>
      <p:pic>
        <p:nvPicPr>
          <p:cNvPr id="6" name="Picture 2" descr="http://promesaalabandera.wikispaces.com/file/view/flecha-izq-animada4_verde.gif/230991806/171x93/flecha-izq-animada4_verd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11049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promesaalabandera.wikispaces.com/file/view/flecha-izq-animada4_verde.gif/230991806/171x93/flecha-izq-animada4_verd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73016"/>
            <a:ext cx="11049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promesaalabandera.wikispaces.com/file/view/flecha-izq-animada4_verde.gif/230991806/171x93/flecha-izq-animada4_verd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51640"/>
            <a:ext cx="11049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11560" y="260648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ench Script MT" pitchFamily="66" charset="0"/>
              </a:rPr>
              <a:t>Repaso:</a:t>
            </a:r>
            <a:endParaRPr lang="es-CO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enc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3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26217" y="363992"/>
            <a:ext cx="4506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>
                <a:latin typeface="Matura MT Script Capitals" pitchFamily="66" charset="0"/>
              </a:rPr>
              <a:t>Relaciones  de 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S</a:t>
            </a:r>
            <a:r>
              <a:rPr lang="es-ES_tradnl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olidaridad </a:t>
            </a:r>
            <a:endParaRPr lang="es-CO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03848" y="889844"/>
            <a:ext cx="540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CO" sz="2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Trabajar </a:t>
            </a:r>
            <a:r>
              <a:rPr lang="es-CO" sz="20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juntos por una causa común, </a:t>
            </a:r>
            <a:endParaRPr lang="es-CO" sz="2000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oor Richard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Ayudar a </a:t>
            </a:r>
            <a:r>
              <a:rPr lang="es-CO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otros en forma organizada y </a:t>
            </a:r>
            <a:r>
              <a:rPr lang="es-CO" sz="2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efectiva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Resistir </a:t>
            </a:r>
            <a:r>
              <a:rPr lang="es-CO" sz="2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como grupo o nación para defender </a:t>
            </a:r>
            <a:r>
              <a:rPr lang="es-CO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los propios </a:t>
            </a:r>
            <a:r>
              <a:rPr lang="es-CO" sz="2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derechos, enfrentar desastres naturales, o crisis económicas, </a:t>
            </a:r>
            <a:r>
              <a:rPr lang="es-CO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y </a:t>
            </a:r>
            <a:r>
              <a:rPr lang="es-CO" sz="2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hacerlo de </a:t>
            </a:r>
            <a:r>
              <a:rPr lang="es-CO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la mano </a:t>
            </a:r>
            <a:r>
              <a:rPr lang="es-CO" sz="200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con los otros</a:t>
            </a:r>
            <a:r>
              <a:rPr lang="es-CO" sz="2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.</a:t>
            </a:r>
          </a:p>
          <a:p>
            <a:pPr algn="just"/>
            <a:endParaRPr lang="es-CO" sz="2000" dirty="0">
              <a:latin typeface="Poor Richard" pitchFamily="18" charset="0"/>
            </a:endParaRPr>
          </a:p>
          <a:p>
            <a:pPr algn="just"/>
            <a:r>
              <a:rPr lang="es-CO" sz="2000" dirty="0">
                <a:latin typeface="Poor Richard" pitchFamily="18" charset="0"/>
              </a:rPr>
              <a:t>La solidaridad es un valor cultural muy importante, </a:t>
            </a:r>
            <a:r>
              <a:rPr lang="es-CO" sz="2000" dirty="0" smtClean="0">
                <a:latin typeface="Poor Richard" pitchFamily="18" charset="0"/>
              </a:rPr>
              <a:t>tiene: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000" dirty="0" smtClean="0">
                <a:latin typeface="Poor Richard" pitchFamily="18" charset="0"/>
              </a:rPr>
              <a:t>fuertes implicaciones </a:t>
            </a:r>
            <a:r>
              <a:rPr lang="es-CO" sz="2000" dirty="0">
                <a:latin typeface="Poor Richard" pitchFamily="18" charset="0"/>
              </a:rPr>
              <a:t>comunitarias</a:t>
            </a:r>
            <a:r>
              <a:rPr lang="es-CO" sz="2000" dirty="0" smtClean="0">
                <a:latin typeface="Poor Richard" pitchFamily="18" charset="0"/>
              </a:rPr>
              <a:t>, </a:t>
            </a:r>
            <a:endParaRPr lang="es-CO" sz="2000" dirty="0">
              <a:latin typeface="Poor Richard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CO" sz="2000" dirty="0" smtClean="0">
                <a:latin typeface="Poor Richard" pitchFamily="18" charset="0"/>
              </a:rPr>
              <a:t>un </a:t>
            </a:r>
            <a:r>
              <a:rPr lang="es-CO" sz="2000" dirty="0">
                <a:latin typeface="Poor Richard" pitchFamily="18" charset="0"/>
              </a:rPr>
              <a:t>compromiso </a:t>
            </a:r>
            <a:r>
              <a:rPr lang="es-CO" sz="2000" dirty="0" smtClean="0">
                <a:latin typeface="Poor Richard" pitchFamily="18" charset="0"/>
              </a:rPr>
              <a:t>muy fuerte y asumido de manera colectiva y para la colectividad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CO" sz="2000" dirty="0" smtClean="0">
              <a:latin typeface="Poor Richard" pitchFamily="18" charset="0"/>
            </a:endParaRPr>
          </a:p>
          <a:p>
            <a:pPr algn="just"/>
            <a:r>
              <a:rPr lang="es-CO" sz="2000" dirty="0" smtClean="0">
                <a:latin typeface="Poor Richard" pitchFamily="18" charset="0"/>
              </a:rPr>
              <a:t>La solidaridad está fuertemente </a:t>
            </a:r>
            <a:r>
              <a:rPr lang="es-CO" sz="2000" dirty="0">
                <a:latin typeface="Poor Richard" pitchFamily="18" charset="0"/>
              </a:rPr>
              <a:t>relacionado una idea de </a:t>
            </a:r>
            <a:r>
              <a:rPr lang="es-CO" sz="2000" dirty="0" smtClean="0">
                <a:latin typeface="Poor Richard" pitchFamily="18" charset="0"/>
              </a:rPr>
              <a:t>     fraternidad </a:t>
            </a:r>
            <a:r>
              <a:rPr lang="es-CO" sz="2000" dirty="0">
                <a:latin typeface="Poor Richard" pitchFamily="18" charset="0"/>
              </a:rPr>
              <a:t>–</a:t>
            </a:r>
            <a:r>
              <a:rPr lang="es-CO" sz="2000" dirty="0" smtClean="0">
                <a:latin typeface="Poor Richard" pitchFamily="18" charset="0"/>
              </a:rPr>
              <a:t>hermandad   </a:t>
            </a:r>
            <a:r>
              <a:rPr lang="es-CO" sz="2000" dirty="0">
                <a:latin typeface="Poor Richard" pitchFamily="18" charset="0"/>
              </a:rPr>
              <a:t>que </a:t>
            </a:r>
            <a:r>
              <a:rPr lang="es-CO" sz="2000" dirty="0" smtClean="0">
                <a:latin typeface="Poor Richard" pitchFamily="18" charset="0"/>
              </a:rPr>
              <a:t>implica:  </a:t>
            </a:r>
            <a:endParaRPr lang="es-CO" sz="2000" dirty="0" smtClean="0">
              <a:latin typeface="Poor Richard" pitchFamily="18" charset="0"/>
            </a:endParaRPr>
          </a:p>
          <a:p>
            <a:pPr algn="just"/>
            <a:endParaRPr lang="es-CO" sz="2000" dirty="0">
              <a:latin typeface="Poor Richard" pitchFamily="18" charset="0"/>
            </a:endParaRPr>
          </a:p>
        </p:txBody>
      </p:sp>
      <p:pic>
        <p:nvPicPr>
          <p:cNvPr id="2050" name="Picture 2" descr="http://t2.gstatic.com/images?q=tbn:ANd9GcTsjJZfmsRwPg0eQuBf2DiukiqVBOWgMArP_LSyMVZB_CoYuotQgeThM6p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772816"/>
            <a:ext cx="261937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475657" y="5560387"/>
            <a:ext cx="56166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El reconocimiento de la humanidad como una familia, y </a:t>
            </a:r>
            <a:r>
              <a:rPr lang="es-CO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el </a:t>
            </a:r>
            <a:r>
              <a:rPr lang="es-CO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reconocimiento </a:t>
            </a:r>
            <a:r>
              <a:rPr lang="es-CO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de </a:t>
            </a:r>
            <a:r>
              <a:rPr lang="es-CO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todos los hombres como hermanos.</a:t>
            </a:r>
          </a:p>
        </p:txBody>
      </p:sp>
    </p:spTree>
    <p:extLst>
      <p:ext uri="{BB962C8B-B14F-4D97-AF65-F5344CB8AC3E}">
        <p14:creationId xmlns:p14="http://schemas.microsoft.com/office/powerpoint/2010/main" val="2195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5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7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572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71600" y="945016"/>
            <a:ext cx="7488832" cy="1231106"/>
          </a:xfrm>
          <a:prstGeom prst="rect">
            <a:avLst/>
          </a:prstGeom>
          <a:solidFill>
            <a:srgbClr val="E6E6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Una </a:t>
            </a:r>
            <a:r>
              <a:rPr kumimoji="0" lang="es-C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relación interpersonal</a:t>
            </a:r>
            <a:r>
              <a:rPr kumimoji="0" lang="es-C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 es: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Eras Bold ITC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 una </a:t>
            </a:r>
            <a:r>
              <a:rPr kumimoji="0" lang="es-CO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interacción recíproca</a:t>
            </a:r>
            <a:r>
              <a:rPr kumimoji="0" lang="es-CO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 entre dos o </a:t>
            </a:r>
            <a:r>
              <a:rPr lang="es-CO" sz="2000" dirty="0" smtClean="0">
                <a:solidFill>
                  <a:srgbClr val="FF0000"/>
                </a:solidFill>
                <a:latin typeface="Eras Bold ITC" pitchFamily="34" charset="0"/>
              </a:rPr>
              <a:t>más personas</a:t>
            </a:r>
            <a:r>
              <a:rPr lang="es-CO" sz="2000" dirty="0">
                <a:solidFill>
                  <a:srgbClr val="FF0000"/>
                </a:solidFill>
                <a:latin typeface="Eras Bold ITC" pitchFamily="34" charset="0"/>
              </a:rPr>
              <a:t>. </a:t>
            </a:r>
            <a:endParaRPr lang="es-CO" sz="2000" dirty="0" smtClean="0">
              <a:solidFill>
                <a:srgbClr val="FF0000"/>
              </a:solidFill>
              <a:latin typeface="Eras Bold ITC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Eras Bold ITC" pitchFamily="34" charset="0"/>
            </a:endParaRPr>
          </a:p>
        </p:txBody>
      </p:sp>
      <p:pic>
        <p:nvPicPr>
          <p:cNvPr id="1026" name="Picture 2" descr="Relaciones interpersona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36912"/>
            <a:ext cx="291465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3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6" name="5 Rectángulo"/>
          <p:cNvSpPr/>
          <p:nvPr/>
        </p:nvSpPr>
        <p:spPr>
          <a:xfrm>
            <a:off x="2123728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Se trata de relaciones sociales que</a:t>
            </a:r>
            <a:r>
              <a:rPr kumimoji="0" lang="es-CO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 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ras Bold ITC" pitchFamily="34" charset="0"/>
              </a:rPr>
              <a:t>están reguladas por las normas de la interacción social.</a:t>
            </a:r>
            <a:r>
              <a:rPr kumimoji="0" lang="es-CO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Eras Bold ITC" pitchFamily="34" charset="0"/>
              </a:rPr>
              <a:t>  </a:t>
            </a:r>
            <a:endParaRPr lang="es-CO" sz="37200" dirty="0">
              <a:solidFill>
                <a:srgbClr val="666666"/>
              </a:solidFill>
              <a:latin typeface="Eras Bold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8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juventudrebelde.cu/file/img/fotografia/2009/09/776-fotografia-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162" y="1896622"/>
            <a:ext cx="4441676" cy="306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403648" y="4941168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666666"/>
                </a:solidFill>
                <a:latin typeface="Elephant" pitchFamily="18" charset="0"/>
              </a:rPr>
              <a:t>Si falla la comunicación, la relación interpersonal </a:t>
            </a:r>
            <a:r>
              <a:rPr lang="es-ES" sz="2400" dirty="0" smtClean="0">
                <a:solidFill>
                  <a:srgbClr val="666666"/>
                </a:solidFill>
                <a:latin typeface="Elephant" pitchFamily="18" charset="0"/>
              </a:rPr>
              <a:t>puede ser fuente de conflicto y sufrimiento.</a:t>
            </a:r>
            <a:endParaRPr lang="es-CO" sz="2400" dirty="0">
              <a:solidFill>
                <a:srgbClr val="666666"/>
              </a:solidFill>
              <a:latin typeface="Elephant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83568" y="54868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Elephant" pitchFamily="18" charset="0"/>
              </a:rPr>
              <a:t>En toda relación interpersonal interviene la </a:t>
            </a:r>
            <a:r>
              <a:rPr kumimoji="0" lang="es-CO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lephant" pitchFamily="18" charset="0"/>
              </a:rPr>
              <a:t>comunicación</a:t>
            </a: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Elephant" pitchFamily="18" charset="0"/>
              </a:rPr>
              <a:t>, que es la capacidad de las personas para obtener </a:t>
            </a:r>
            <a:r>
              <a:rPr kumimoji="0" lang="es-CO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Elephant" pitchFamily="18" charset="0"/>
              </a:rPr>
              <a:t>información</a:t>
            </a:r>
            <a:r>
              <a:rPr kumimoji="0" lang="es-CO" sz="2400" b="1" i="0" u="sng" strike="noStrike" cap="none" normalizeH="0" baseline="0" dirty="0" smtClean="0">
                <a:ln>
                  <a:noFill/>
                </a:ln>
                <a:solidFill>
                  <a:srgbClr val="BB4B0D"/>
                </a:solidFill>
                <a:effectLst/>
                <a:latin typeface="Elephant" pitchFamily="18" charset="0"/>
              </a:rPr>
              <a:t> </a:t>
            </a:r>
            <a:r>
              <a:rPr kumimoji="0" lang="es-CO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Elephant" pitchFamily="18" charset="0"/>
              </a:rPr>
              <a:t>respecto a su entorno y compartirla con el resto de la gente. </a:t>
            </a:r>
          </a:p>
        </p:txBody>
      </p:sp>
    </p:spTree>
    <p:extLst>
      <p:ext uri="{BB962C8B-B14F-4D97-AF65-F5344CB8AC3E}">
        <p14:creationId xmlns:p14="http://schemas.microsoft.com/office/powerpoint/2010/main" val="202001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794990" y="62068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800" dirty="0">
                <a:solidFill>
                  <a:srgbClr val="C00000"/>
                </a:solidFill>
                <a:latin typeface="French Script MT" pitchFamily="66" charset="0"/>
              </a:rPr>
              <a:t>Hay que tener en cuenta que las relaciones interpersonales funcionan tanto como un medio para alcanzar ciertos objetivos como un fin en sí mismo. El ser humano es un </a:t>
            </a:r>
            <a:r>
              <a:rPr lang="es-ES" sz="2800" b="1" dirty="0">
                <a:solidFill>
                  <a:srgbClr val="C00000"/>
                </a:solidFill>
                <a:latin typeface="French Script MT" pitchFamily="66" charset="0"/>
              </a:rPr>
              <a:t>ser social</a:t>
            </a:r>
            <a:r>
              <a:rPr lang="es-ES" sz="2800" dirty="0">
                <a:solidFill>
                  <a:srgbClr val="C00000"/>
                </a:solidFill>
                <a:latin typeface="French Script MT" pitchFamily="66" charset="0"/>
              </a:rPr>
              <a:t> y necesita estar en contacto con otros de su misma especie.</a:t>
            </a:r>
            <a:endParaRPr lang="es-CO" sz="2800" dirty="0">
              <a:solidFill>
                <a:srgbClr val="C00000"/>
              </a:solidFill>
              <a:latin typeface="French Script MT" pitchFamily="66" charset="0"/>
            </a:endParaRPr>
          </a:p>
        </p:txBody>
      </p:sp>
      <p:pic>
        <p:nvPicPr>
          <p:cNvPr id="3074" name="Picture 2" descr="http://t3.gstatic.com/images?q=tbn:ANd9GcSMT6SCl9sQeUWicxGBmZrgGwIf4SFn18L7ngwbhuI-AensuhJ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8260"/>
            <a:ext cx="2524125" cy="1809751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tx1">
                <a:lumMod val="65000"/>
                <a:lumOff val="35000"/>
              </a:schemeClr>
            </a:soli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isometricOffAxis1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6" name="Picture 4" descr="http://t0.gstatic.com/images?q=tbn:ANd9GcSJlnKeKz3UEQiOwDFKkwNZsAEB0pYNfsF2gl7DQulyd4Xa7m6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2466975" cy="1847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339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3078" name="Picture 6" descr="http://carolinagg.files.wordpress.com/2010/03/desconfianz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44202"/>
            <a:ext cx="2851720" cy="25255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99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764704"/>
            <a:ext cx="6264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C00000"/>
                </a:solidFill>
                <a:latin typeface="Poor Richard" pitchFamily="18" charset="0"/>
              </a:rPr>
              <a:t>A partir del siguiente cuestionario resuelva:</a:t>
            </a:r>
          </a:p>
          <a:p>
            <a:pPr algn="just"/>
            <a:endParaRPr lang="es-ES_tradnl" sz="2400" dirty="0" smtClean="0">
              <a:latin typeface="Poor Richard" pitchFamily="18" charset="0"/>
            </a:endParaRPr>
          </a:p>
          <a:p>
            <a:pPr algn="just"/>
            <a:endParaRPr lang="es-ES_tradnl" sz="2400" dirty="0" smtClean="0">
              <a:latin typeface="Poor Richard" pitchFamily="18" charset="0"/>
            </a:endParaRPr>
          </a:p>
          <a:p>
            <a:pPr marL="342900" indent="-342900" algn="just">
              <a:buAutoNum type="arabicPeriod"/>
            </a:pPr>
            <a:r>
              <a:rPr lang="es-ES_tradnl" sz="2400" dirty="0" smtClean="0">
                <a:latin typeface="Poor Richard" pitchFamily="18" charset="0"/>
              </a:rPr>
              <a:t>Qué áreas del ser están relacionadas con las relaciones humanas? Explique su respuesta.</a:t>
            </a:r>
          </a:p>
          <a:p>
            <a:pPr marL="342900" indent="-342900" algn="just">
              <a:buAutoNum type="arabicPeriod"/>
            </a:pPr>
            <a:r>
              <a:rPr lang="es-ES_tradnl" sz="2400" dirty="0" smtClean="0">
                <a:latin typeface="Poor Richard" pitchFamily="18" charset="0"/>
              </a:rPr>
              <a:t>Interesarse por los demás requiere esfuerzo? Explique su respuesta.</a:t>
            </a:r>
          </a:p>
          <a:p>
            <a:pPr marL="342900" indent="-342900" algn="just">
              <a:buAutoNum type="arabicPeriod"/>
            </a:pPr>
            <a:r>
              <a:rPr lang="es-ES_tradnl" sz="2400" dirty="0" smtClean="0">
                <a:latin typeface="Poor Richard" pitchFamily="18" charset="0"/>
              </a:rPr>
              <a:t>Que tiene que ver las relaciones interpersonales con conocer a los demás? Explique su respuesta.</a:t>
            </a:r>
          </a:p>
          <a:p>
            <a:pPr marL="342900" indent="-342900" algn="just">
              <a:buAutoNum type="arabicPeriod"/>
            </a:pPr>
            <a:r>
              <a:rPr lang="es-ES_tradnl" sz="2400" dirty="0" smtClean="0">
                <a:latin typeface="Poor Richard" pitchFamily="18" charset="0"/>
              </a:rPr>
              <a:t>Las relaciones personales implican conocimiento el entorno social, político, cultura? Explique su respuesta.</a:t>
            </a:r>
            <a:endParaRPr lang="es-CO" sz="2400" dirty="0">
              <a:latin typeface="Poor Richar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4808190" cy="6485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5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67544" y="980728"/>
            <a:ext cx="8229600" cy="79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Tipos de relaciones interpersonales</a:t>
            </a:r>
            <a:endParaRPr lang="es-CO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2 Marcador de texto"/>
          <p:cNvSpPr txBox="1">
            <a:spLocks/>
          </p:cNvSpPr>
          <p:nvPr/>
        </p:nvSpPr>
        <p:spPr>
          <a:xfrm>
            <a:off x="2843807" y="2429198"/>
            <a:ext cx="388741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De  Reciprocidad</a:t>
            </a:r>
            <a:endParaRPr lang="es-CO" sz="2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nap ITC" pitchFamily="82" charset="0"/>
            </a:endParaRPr>
          </a:p>
        </p:txBody>
      </p:sp>
      <p:sp>
        <p:nvSpPr>
          <p:cNvPr id="4" name="4 Marcador de texto"/>
          <p:cNvSpPr txBox="1">
            <a:spLocks/>
          </p:cNvSpPr>
          <p:nvPr/>
        </p:nvSpPr>
        <p:spPr>
          <a:xfrm>
            <a:off x="4427984" y="3509318"/>
            <a:ext cx="2736304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rPr>
              <a:t>De  Solidaridad</a:t>
            </a:r>
          </a:p>
        </p:txBody>
      </p:sp>
      <p:sp>
        <p:nvSpPr>
          <p:cNvPr id="5" name="4 Marcador de texto"/>
          <p:cNvSpPr txBox="1">
            <a:spLocks/>
          </p:cNvSpPr>
          <p:nvPr/>
        </p:nvSpPr>
        <p:spPr>
          <a:xfrm>
            <a:off x="5810260" y="4517430"/>
            <a:ext cx="2650172" cy="639762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nap ITC" pitchFamily="8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s-CO" dirty="0"/>
              <a:t>De  Pertenencia</a:t>
            </a:r>
          </a:p>
        </p:txBody>
      </p:sp>
      <p:pic>
        <p:nvPicPr>
          <p:cNvPr id="6" name="Picture 2" descr="http://promesaalabandera.wikispaces.com/file/view/flecha-izq-animada4_verde.gif/230991806/171x93/flecha-izq-animada4_verd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11049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promesaalabandera.wikispaces.com/file/view/flecha-izq-animada4_verde.gif/230991806/171x93/flecha-izq-animada4_verd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73016"/>
            <a:ext cx="11049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promesaalabandera.wikispaces.com/file/view/flecha-izq-animada4_verde.gif/230991806/171x93/flecha-izq-animada4_verd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51640"/>
            <a:ext cx="1104900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ursos.cepcastilleja.org/aye/contenido/conimages/equimage/equipo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59581"/>
            <a:ext cx="35718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475656" y="4221088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Cuando yo entro en relación con otros puede pasar que aquello que hagan me sirva para realizar mis proyectos, y aquello que haga yo esté a favor de la consecución de los suyos. </a:t>
            </a:r>
            <a:endParaRPr lang="es-CO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226217" y="363992"/>
            <a:ext cx="4506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Matura MT Script Capitals" pitchFamily="66" charset="0"/>
              </a:rPr>
              <a:t>Relaciones de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R</a:t>
            </a:r>
            <a:r>
              <a:rPr lang="es-ES_tradnl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eciprocidad  ó </a:t>
            </a:r>
          </a:p>
          <a:p>
            <a:pPr algn="r"/>
            <a:r>
              <a:rPr lang="es-ES_tradnl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relaciones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R</a:t>
            </a:r>
            <a:r>
              <a:rPr lang="es-ES_tradnl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ecíprocas</a:t>
            </a:r>
            <a:endParaRPr lang="es-CO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90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ursos.cepcastilleja.org/aye/contenido/conimages/equimage/equipo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43589"/>
            <a:ext cx="2924175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ursos.cepcastilleja.org/aye/contenido/conimages/equimage/equipo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28575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907704" y="4158422"/>
            <a:ext cx="32403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Las personas  </a:t>
            </a:r>
            <a:r>
              <a:rPr lang="es-CO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aportan</a:t>
            </a:r>
            <a:r>
              <a:rPr lang="es-CO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Trabajo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Conocimientos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Dedicación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Esfuerzo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Habilidades-destrezas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CO" dirty="0" smtClean="0"/>
              <a:t>Recursos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226216" y="650076"/>
            <a:ext cx="4506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latin typeface="Matura MT Script Capitals" pitchFamily="66" charset="0"/>
              </a:rPr>
              <a:t>Relaciones de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R</a:t>
            </a:r>
            <a:r>
              <a:rPr lang="es-ES_tradnl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eciprocidad  ó </a:t>
            </a:r>
          </a:p>
          <a:p>
            <a:pPr algn="r"/>
            <a:r>
              <a:rPr lang="es-ES_tradnl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relaciones </a:t>
            </a:r>
            <a:r>
              <a:rPr lang="es-ES_tradn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R</a:t>
            </a:r>
            <a:r>
              <a:rPr lang="es-ES_tradnl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ecíprocas</a:t>
            </a:r>
            <a:endParaRPr lang="es-CO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7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328</Words>
  <Application>Microsoft Office PowerPoint</Application>
  <PresentationFormat>Presentación en pantalla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  Relaciones    Interpersonales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Secretaria de Educacion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RELACIONES INTERPERSONALES</dc:title>
  <dc:creator>IE</dc:creator>
  <cp:lastModifiedBy>martha</cp:lastModifiedBy>
  <cp:revision>21</cp:revision>
  <dcterms:created xsi:type="dcterms:W3CDTF">2012-05-28T22:21:40Z</dcterms:created>
  <dcterms:modified xsi:type="dcterms:W3CDTF">2012-07-07T16:51:58Z</dcterms:modified>
</cp:coreProperties>
</file>