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4A942BD-EE64-47CC-93EA-A05B7085C2E3}" type="datetimeFigureOut">
              <a:rPr lang="es-CO" smtClean="0"/>
              <a:pPr/>
              <a:t>18/07/2012</a:t>
            </a:fld>
            <a:endParaRPr lang="es-CO" dirty="0"/>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CO" dirty="0"/>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0C88AC7-F3ED-42D3-B974-B5D3AF00EC6C}" type="slidenum">
              <a:rPr lang="es-CO" smtClean="0"/>
              <a:pPr/>
              <a:t>‹Nº›</a:t>
            </a:fld>
            <a:endParaRPr lang="es-C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A942BD-EE64-47CC-93EA-A05B7085C2E3}" type="datetimeFigureOut">
              <a:rPr lang="es-CO" smtClean="0"/>
              <a:pPr/>
              <a:t>18/07/2012</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C0C88AC7-F3ED-42D3-B974-B5D3AF00EC6C}" type="slidenum">
              <a:rPr lang="es-CO" smtClean="0"/>
              <a:pPr/>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A942BD-EE64-47CC-93EA-A05B7085C2E3}" type="datetimeFigureOut">
              <a:rPr lang="es-CO" smtClean="0"/>
              <a:pPr/>
              <a:t>18/07/2012</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C0C88AC7-F3ED-42D3-B974-B5D3AF00EC6C}" type="slidenum">
              <a:rPr lang="es-CO" smtClean="0"/>
              <a:pPr/>
              <a:t>‹Nº›</a:t>
            </a:fld>
            <a:endParaRPr lang="es-C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4A942BD-EE64-47CC-93EA-A05B7085C2E3}" type="datetimeFigureOut">
              <a:rPr lang="es-CO" smtClean="0"/>
              <a:pPr/>
              <a:t>18/07/2012</a:t>
            </a:fld>
            <a:endParaRPr lang="es-CO" dirty="0"/>
          </a:p>
        </p:txBody>
      </p:sp>
      <p:sp>
        <p:nvSpPr>
          <p:cNvPr id="5" name="4 Marcador de pie de página"/>
          <p:cNvSpPr>
            <a:spLocks noGrp="1"/>
          </p:cNvSpPr>
          <p:nvPr>
            <p:ph type="ftr" sz="quarter" idx="11"/>
          </p:nvPr>
        </p:nvSpPr>
        <p:spPr>
          <a:xfrm>
            <a:off x="457200" y="6480969"/>
            <a:ext cx="4260056" cy="300831"/>
          </a:xfrm>
        </p:spPr>
        <p:txBody>
          <a:bodyPr/>
          <a:lstStyle/>
          <a:p>
            <a:endParaRPr lang="es-CO" dirty="0"/>
          </a:p>
        </p:txBody>
      </p:sp>
      <p:sp>
        <p:nvSpPr>
          <p:cNvPr id="6" name="5 Marcador de número de diapositiva"/>
          <p:cNvSpPr>
            <a:spLocks noGrp="1"/>
          </p:cNvSpPr>
          <p:nvPr>
            <p:ph type="sldNum" sz="quarter" idx="12"/>
          </p:nvPr>
        </p:nvSpPr>
        <p:spPr/>
        <p:txBody>
          <a:bodyPr/>
          <a:lstStyle/>
          <a:p>
            <a:fld id="{C0C88AC7-F3ED-42D3-B974-B5D3AF00EC6C}" type="slidenum">
              <a:rPr lang="es-CO" smtClean="0"/>
              <a:pPr/>
              <a:t>‹Nº›</a:t>
            </a:fld>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fecha"/>
          <p:cNvSpPr>
            <a:spLocks noGrp="1"/>
          </p:cNvSpPr>
          <p:nvPr>
            <p:ph type="dt" sz="half" idx="10"/>
          </p:nvPr>
        </p:nvSpPr>
        <p:spPr>
          <a:xfrm>
            <a:off x="6955632" y="6477000"/>
            <a:ext cx="2133600" cy="304800"/>
          </a:xfrm>
        </p:spPr>
        <p:txBody>
          <a:bodyPr/>
          <a:lstStyle/>
          <a:p>
            <a:fld id="{64A942BD-EE64-47CC-93EA-A05B7085C2E3}" type="datetimeFigureOut">
              <a:rPr lang="es-CO" smtClean="0"/>
              <a:pPr/>
              <a:t>18/07/2012</a:t>
            </a:fld>
            <a:endParaRPr lang="es-CO" dirty="0"/>
          </a:p>
        </p:txBody>
      </p:sp>
      <p:sp>
        <p:nvSpPr>
          <p:cNvPr id="5" name="4 Marcador de pie de página"/>
          <p:cNvSpPr>
            <a:spLocks noGrp="1"/>
          </p:cNvSpPr>
          <p:nvPr>
            <p:ph type="ftr" sz="quarter" idx="11"/>
          </p:nvPr>
        </p:nvSpPr>
        <p:spPr>
          <a:xfrm>
            <a:off x="2619376" y="6480969"/>
            <a:ext cx="4260056" cy="300831"/>
          </a:xfrm>
        </p:spPr>
        <p:txBody>
          <a:bodyPr/>
          <a:lstStyle/>
          <a:p>
            <a:endParaRPr lang="es-CO" dirty="0"/>
          </a:p>
        </p:txBody>
      </p:sp>
      <p:sp>
        <p:nvSpPr>
          <p:cNvPr id="6" name="5 Marcador de número de diapositiva"/>
          <p:cNvSpPr>
            <a:spLocks noGrp="1"/>
          </p:cNvSpPr>
          <p:nvPr>
            <p:ph type="sldNum" sz="quarter" idx="12"/>
          </p:nvPr>
        </p:nvSpPr>
        <p:spPr>
          <a:xfrm>
            <a:off x="8451056" y="809624"/>
            <a:ext cx="502920" cy="300831"/>
          </a:xfrm>
        </p:spPr>
        <p:txBody>
          <a:bodyPr/>
          <a:lstStyle/>
          <a:p>
            <a:fld id="{C0C88AC7-F3ED-42D3-B974-B5D3AF00EC6C}" type="slidenum">
              <a:rPr lang="es-CO" smtClean="0"/>
              <a:pPr/>
              <a:t>‹Nº›</a:t>
            </a:fld>
            <a:endParaRPr lang="es-CO" dirty="0"/>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4A942BD-EE64-47CC-93EA-A05B7085C2E3}" type="datetimeFigureOut">
              <a:rPr lang="es-CO" smtClean="0"/>
              <a:pPr/>
              <a:t>18/07/2012</a:t>
            </a:fld>
            <a:endParaRPr lang="es-CO" dirty="0"/>
          </a:p>
        </p:txBody>
      </p:sp>
      <p:sp>
        <p:nvSpPr>
          <p:cNvPr id="6" name="5 Marcador de pie de página"/>
          <p:cNvSpPr>
            <a:spLocks noGrp="1"/>
          </p:cNvSpPr>
          <p:nvPr>
            <p:ph type="ftr" sz="quarter" idx="11"/>
          </p:nvPr>
        </p:nvSpPr>
        <p:spPr>
          <a:xfrm>
            <a:off x="457200" y="6480969"/>
            <a:ext cx="4260056" cy="301752"/>
          </a:xfrm>
        </p:spPr>
        <p:txBody>
          <a:bodyPr/>
          <a:lstStyle/>
          <a:p>
            <a:endParaRPr lang="es-CO" dirty="0"/>
          </a:p>
        </p:txBody>
      </p:sp>
      <p:sp>
        <p:nvSpPr>
          <p:cNvPr id="7" name="6 Marcador de número de diapositiva"/>
          <p:cNvSpPr>
            <a:spLocks noGrp="1"/>
          </p:cNvSpPr>
          <p:nvPr>
            <p:ph type="sldNum" sz="quarter" idx="12"/>
          </p:nvPr>
        </p:nvSpPr>
        <p:spPr>
          <a:xfrm>
            <a:off x="7589520" y="6480969"/>
            <a:ext cx="502920" cy="301752"/>
          </a:xfrm>
        </p:spPr>
        <p:txBody>
          <a:bodyPr/>
          <a:lstStyle/>
          <a:p>
            <a:fld id="{C0C88AC7-F3ED-42D3-B974-B5D3AF00EC6C}" type="slidenum">
              <a:rPr lang="es-CO" smtClean="0"/>
              <a:pPr/>
              <a:t>‹Nº›</a:t>
            </a:fld>
            <a:endParaRPr lang="es-C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4A942BD-EE64-47CC-93EA-A05B7085C2E3}" type="datetimeFigureOut">
              <a:rPr lang="es-CO" smtClean="0"/>
              <a:pPr/>
              <a:t>18/07/2012</a:t>
            </a:fld>
            <a:endParaRPr lang="es-CO" dirty="0"/>
          </a:p>
        </p:txBody>
      </p:sp>
      <p:sp>
        <p:nvSpPr>
          <p:cNvPr id="8" name="7 Marcador de pie de página"/>
          <p:cNvSpPr>
            <a:spLocks noGrp="1"/>
          </p:cNvSpPr>
          <p:nvPr>
            <p:ph type="ftr" sz="quarter" idx="11"/>
          </p:nvPr>
        </p:nvSpPr>
        <p:spPr>
          <a:xfrm>
            <a:off x="457200" y="6480969"/>
            <a:ext cx="4261104" cy="301752"/>
          </a:xfrm>
        </p:spPr>
        <p:txBody>
          <a:bodyPr/>
          <a:lstStyle/>
          <a:p>
            <a:endParaRPr lang="es-CO" dirty="0"/>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C0C88AC7-F3ED-42D3-B974-B5D3AF00EC6C}" type="slidenum">
              <a:rPr lang="es-CO" smtClean="0"/>
              <a:pPr/>
              <a:t>‹Nº›</a:t>
            </a:fld>
            <a:endParaRPr lang="es-CO"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4A942BD-EE64-47CC-93EA-A05B7085C2E3}" type="datetimeFigureOut">
              <a:rPr lang="es-CO" smtClean="0"/>
              <a:pPr/>
              <a:t>18/07/2012</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C0C88AC7-F3ED-42D3-B974-B5D3AF00EC6C}" type="slidenum">
              <a:rPr lang="es-CO" smtClean="0"/>
              <a:pPr/>
              <a:t>‹Nº›</a:t>
            </a:fld>
            <a:endParaRPr lang="es-C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4A942BD-EE64-47CC-93EA-A05B7085C2E3}" type="datetimeFigureOut">
              <a:rPr lang="es-CO" smtClean="0"/>
              <a:pPr/>
              <a:t>18/07/2012</a:t>
            </a:fld>
            <a:endParaRPr lang="es-CO" dirty="0"/>
          </a:p>
        </p:txBody>
      </p:sp>
      <p:sp>
        <p:nvSpPr>
          <p:cNvPr id="3" name="2 Marcador de pie de página"/>
          <p:cNvSpPr>
            <a:spLocks noGrp="1"/>
          </p:cNvSpPr>
          <p:nvPr>
            <p:ph type="ftr" sz="quarter" idx="11"/>
          </p:nvPr>
        </p:nvSpPr>
        <p:spPr>
          <a:xfrm>
            <a:off x="457200" y="6481890"/>
            <a:ext cx="4260056" cy="300831"/>
          </a:xfrm>
        </p:spPr>
        <p:txBody>
          <a:bodyPr/>
          <a:lstStyle/>
          <a:p>
            <a:endParaRPr lang="es-CO" dirty="0"/>
          </a:p>
        </p:txBody>
      </p:sp>
      <p:sp>
        <p:nvSpPr>
          <p:cNvPr id="4" name="3 Marcador de número de diapositiva"/>
          <p:cNvSpPr>
            <a:spLocks noGrp="1"/>
          </p:cNvSpPr>
          <p:nvPr>
            <p:ph type="sldNum" sz="quarter" idx="12"/>
          </p:nvPr>
        </p:nvSpPr>
        <p:spPr>
          <a:xfrm>
            <a:off x="7589520" y="6480969"/>
            <a:ext cx="502920" cy="301752"/>
          </a:xfrm>
        </p:spPr>
        <p:txBody>
          <a:bodyPr/>
          <a:lstStyle/>
          <a:p>
            <a:fld id="{C0C88AC7-F3ED-42D3-B974-B5D3AF00EC6C}" type="slidenum">
              <a:rPr lang="es-CO" smtClean="0"/>
              <a:pPr/>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4A942BD-EE64-47CC-93EA-A05B7085C2E3}" type="datetimeFigureOut">
              <a:rPr lang="es-CO" smtClean="0"/>
              <a:pPr/>
              <a:t>18/07/2012</a:t>
            </a:fld>
            <a:endParaRPr lang="es-CO" dirty="0"/>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CO" dirty="0"/>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C0C88AC7-F3ED-42D3-B974-B5D3AF00EC6C}" type="slidenum">
              <a:rPr lang="es-CO" smtClean="0"/>
              <a:pPr/>
              <a:t>‹Nº›</a:t>
            </a:fld>
            <a:endParaRPr lang="es-CO"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4A942BD-EE64-47CC-93EA-A05B7085C2E3}" type="datetimeFigureOut">
              <a:rPr lang="es-CO" smtClean="0"/>
              <a:pPr/>
              <a:t>18/07/2012</a:t>
            </a:fld>
            <a:endParaRPr lang="es-CO" dirty="0"/>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CO" dirty="0"/>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C0C88AC7-F3ED-42D3-B974-B5D3AF00EC6C}" type="slidenum">
              <a:rPr lang="es-CO" smtClean="0"/>
              <a:pPr/>
              <a:t>‹Nº›</a:t>
            </a:fld>
            <a:endParaRPr lang="es-CO"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4A942BD-EE64-47CC-93EA-A05B7085C2E3}" type="datetimeFigureOut">
              <a:rPr lang="es-CO" smtClean="0"/>
              <a:pPr/>
              <a:t>18/07/2012</a:t>
            </a:fld>
            <a:endParaRPr lang="es-CO" dirty="0"/>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CO" dirty="0"/>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0C88AC7-F3ED-42D3-B974-B5D3AF00EC6C}" type="slidenum">
              <a:rPr lang="es-CO" smtClean="0"/>
              <a:pPr/>
              <a:t>‹Nº›</a:t>
            </a:fld>
            <a:endParaRPr lang="es-CO"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finicion.de/exito/" TargetMode="External"/><Relationship Id="rId2" Type="http://schemas.openxmlformats.org/officeDocument/2006/relationships/hyperlink" Target="http://definicion.de/personalidad/"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332656"/>
            <a:ext cx="7772400" cy="1470025"/>
          </a:xfrm>
        </p:spPr>
        <p:txBody>
          <a:bodyPr/>
          <a:lstStyle/>
          <a:p>
            <a:pPr algn="ctr"/>
            <a:r>
              <a:rPr lang="es-CO" dirty="0" smtClean="0">
                <a:effectLst/>
              </a:rPr>
              <a:t>¿QUE ES SER CARISMATICO?</a:t>
            </a:r>
            <a:endParaRPr lang="es-CO" dirty="0">
              <a:effectLst/>
            </a:endParaRPr>
          </a:p>
        </p:txBody>
      </p:sp>
      <p:sp>
        <p:nvSpPr>
          <p:cNvPr id="3" name="2 Subtítulo"/>
          <p:cNvSpPr>
            <a:spLocks noGrp="1"/>
          </p:cNvSpPr>
          <p:nvPr>
            <p:ph type="subTitle" idx="1"/>
          </p:nvPr>
        </p:nvSpPr>
        <p:spPr>
          <a:xfrm>
            <a:off x="1475656" y="2276872"/>
            <a:ext cx="6400800" cy="2664296"/>
          </a:xfrm>
        </p:spPr>
        <p:txBody>
          <a:bodyPr>
            <a:noAutofit/>
          </a:bodyPr>
          <a:lstStyle/>
          <a:p>
            <a:pPr algn="l"/>
            <a:r>
              <a:rPr lang="es-CO" sz="2400" b="1" dirty="0" smtClean="0">
                <a:solidFill>
                  <a:schemeClr val="tx1"/>
                </a:solidFill>
              </a:rPr>
              <a:t>El carisma es algo innato y forma parte de la </a:t>
            </a:r>
            <a:r>
              <a:rPr lang="es-CO" sz="2400" b="1" u="sng" dirty="0" smtClean="0">
                <a:solidFill>
                  <a:schemeClr val="tx1"/>
                </a:solidFill>
                <a:hlinkClick r:id="rId2"/>
              </a:rPr>
              <a:t>personalidad</a:t>
            </a:r>
            <a:r>
              <a:rPr lang="es-CO" sz="2400" b="1" u="sng" dirty="0" smtClean="0">
                <a:solidFill>
                  <a:schemeClr val="tx1"/>
                </a:solidFill>
              </a:rPr>
              <a:t> </a:t>
            </a:r>
            <a:r>
              <a:rPr lang="es-CO" sz="2400" b="1" dirty="0" smtClean="0">
                <a:solidFill>
                  <a:schemeClr val="tx1"/>
                </a:solidFill>
              </a:rPr>
              <a:t>del ser humano. Se trata de una capacidad que está asociada al </a:t>
            </a:r>
            <a:r>
              <a:rPr lang="es-CO" sz="2400" b="1" u="sng" dirty="0" smtClean="0">
                <a:solidFill>
                  <a:schemeClr val="tx1"/>
                </a:solidFill>
                <a:hlinkClick r:id="rId3"/>
              </a:rPr>
              <a:t>éxito</a:t>
            </a:r>
            <a:r>
              <a:rPr lang="es-CO" sz="2400" b="1" dirty="0" smtClean="0">
                <a:solidFill>
                  <a:schemeClr val="tx1"/>
                </a:solidFill>
              </a:rPr>
              <a:t>, lo que se basa en la concepción de que al carismático le va bien en la vida. Por eso hay quienes afirman que se puede ayudar a una persona a ser carismática a través de reforzar su autoestima, sus capacidades como orador y su apariencia.</a:t>
            </a:r>
            <a:endParaRPr lang="es-CO" sz="2400" b="1" dirty="0">
              <a:solidFill>
                <a:schemeClr val="tx1"/>
              </a:solidFill>
            </a:endParaRPr>
          </a:p>
        </p:txBody>
      </p:sp>
    </p:spTree>
  </p:cSld>
  <p:clrMapOvr>
    <a:masterClrMapping/>
  </p:clrMapOvr>
  <p:transition advTm="158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25"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8"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9"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0"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1"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2"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3"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4" dur="2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effectLst/>
              </a:rPr>
              <a:t>¿PARA QUE SER CARISMATICO?</a:t>
            </a:r>
            <a:endParaRPr lang="es-CO" dirty="0">
              <a:effectLst/>
            </a:endParaRPr>
          </a:p>
        </p:txBody>
      </p:sp>
      <p:sp>
        <p:nvSpPr>
          <p:cNvPr id="3" name="2 Marcador de contenido"/>
          <p:cNvSpPr>
            <a:spLocks noGrp="1"/>
          </p:cNvSpPr>
          <p:nvPr>
            <p:ph idx="1"/>
          </p:nvPr>
        </p:nvSpPr>
        <p:spPr/>
        <p:txBody>
          <a:bodyPr/>
          <a:lstStyle/>
          <a:p>
            <a:r>
              <a:rPr lang="es-CO" dirty="0" smtClean="0"/>
              <a:t>Para tener  mas oportunidades.</a:t>
            </a:r>
          </a:p>
          <a:p>
            <a:r>
              <a:rPr lang="es-CO" dirty="0" smtClean="0"/>
              <a:t>Para que las personas se sientan en confianza.</a:t>
            </a:r>
          </a:p>
          <a:p>
            <a:r>
              <a:rPr lang="es-CO" dirty="0" smtClean="0"/>
              <a:t>Para dejar una buena imagen ante los demás.</a:t>
            </a:r>
          </a:p>
          <a:p>
            <a:r>
              <a:rPr lang="es-CO" dirty="0" smtClean="0"/>
              <a:t>Para  que los demás muestren interés hacia ti.</a:t>
            </a:r>
            <a:br>
              <a:rPr lang="es-CO" dirty="0" smtClean="0"/>
            </a:br>
            <a:r>
              <a:rPr lang="es-CO" dirty="0" smtClean="0"/>
              <a:t>.</a:t>
            </a:r>
          </a:p>
          <a:p>
            <a:endParaRPr lang="es-CO" dirty="0" smtClean="0"/>
          </a:p>
          <a:p>
            <a:endParaRPr lang="es-CO" dirty="0" smtClean="0"/>
          </a:p>
          <a:p>
            <a:endParaRPr lang="es-CO" dirty="0"/>
          </a:p>
        </p:txBody>
      </p:sp>
    </p:spTree>
  </p:cSld>
  <p:clrMapOvr>
    <a:masterClrMapping/>
  </p:clrMapOvr>
  <p:transition advTm="2039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par>
                          <p:cTn id="11" fill="hold">
                            <p:stCondLst>
                              <p:cond delay="2000"/>
                            </p:stCondLst>
                            <p:childTnLst>
                              <p:par>
                                <p:cTn id="12" presetID="13" presetClass="entr" presetSubtype="16"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plus(in)">
                                      <p:cBhvr>
                                        <p:cTn id="14" dur="1000"/>
                                        <p:tgtEl>
                                          <p:spTgt spid="3">
                                            <p:txEl>
                                              <p:pRg st="0" end="0"/>
                                            </p:txEl>
                                          </p:spTgt>
                                        </p:tgtEl>
                                      </p:cBhvr>
                                    </p:animEffect>
                                  </p:childTnLst>
                                </p:cTn>
                              </p:par>
                            </p:childTnLst>
                          </p:cTn>
                        </p:par>
                        <p:par>
                          <p:cTn id="15" fill="hold">
                            <p:stCondLst>
                              <p:cond delay="3000"/>
                            </p:stCondLst>
                            <p:childTnLst>
                              <p:par>
                                <p:cTn id="16" presetID="13" presetClass="entr" presetSubtype="16"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plus(in)">
                                      <p:cBhvr>
                                        <p:cTn id="18" dur="1000"/>
                                        <p:tgtEl>
                                          <p:spTgt spid="3">
                                            <p:txEl>
                                              <p:pRg st="1" end="1"/>
                                            </p:txEl>
                                          </p:spTgt>
                                        </p:tgtEl>
                                      </p:cBhvr>
                                    </p:animEffect>
                                  </p:childTnLst>
                                </p:cTn>
                              </p:par>
                            </p:childTnLst>
                          </p:cTn>
                        </p:par>
                        <p:par>
                          <p:cTn id="19" fill="hold">
                            <p:stCondLst>
                              <p:cond delay="4000"/>
                            </p:stCondLst>
                            <p:childTnLst>
                              <p:par>
                                <p:cTn id="20" presetID="13" presetClass="entr" presetSubtype="16"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1000"/>
                                        <p:tgtEl>
                                          <p:spTgt spid="3">
                                            <p:txEl>
                                              <p:pRg st="2" end="2"/>
                                            </p:txEl>
                                          </p:spTgt>
                                        </p:tgtEl>
                                      </p:cBhvr>
                                    </p:animEffect>
                                  </p:childTnLst>
                                </p:cTn>
                              </p:par>
                            </p:childTnLst>
                          </p:cTn>
                        </p:par>
                        <p:par>
                          <p:cTn id="23" fill="hold">
                            <p:stCondLst>
                              <p:cond delay="5000"/>
                            </p:stCondLst>
                            <p:childTnLst>
                              <p:par>
                                <p:cTn id="24" presetID="13" presetClass="entr" presetSubtype="16"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plus(in)">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effectLst/>
              </a:rPr>
              <a:t>¿COMO SER CARISMATICO</a:t>
            </a:r>
            <a:r>
              <a:rPr lang="es-CO" sz="4000" dirty="0" smtClean="0">
                <a:effectLst/>
              </a:rPr>
              <a:t>?</a:t>
            </a:r>
            <a:endParaRPr lang="es-CO" dirty="0">
              <a:effectLst/>
            </a:endParaRPr>
          </a:p>
        </p:txBody>
      </p:sp>
      <p:sp>
        <p:nvSpPr>
          <p:cNvPr id="3" name="2 Marcador de contenido"/>
          <p:cNvSpPr>
            <a:spLocks noGrp="1"/>
          </p:cNvSpPr>
          <p:nvPr>
            <p:ph idx="1"/>
          </p:nvPr>
        </p:nvSpPr>
        <p:spPr/>
        <p:txBody>
          <a:bodyPr/>
          <a:lstStyle/>
          <a:p>
            <a:r>
              <a:rPr lang="es-CO" b="1" dirty="0" smtClean="0"/>
              <a:t>Cuida tu imagen: </a:t>
            </a:r>
            <a:r>
              <a:rPr lang="es-CO" dirty="0" smtClean="0"/>
              <a:t>Lo primero que debes tener en cuenta para atraer la atención y ser reconocido positivamente es cuidar tu presentación personal. Esta debe ser limpia y saludable y tu postura corporal abierta y relajada.  Evita tener las piernas cruzadas y las manos cerca de la cara.</a:t>
            </a:r>
            <a:endParaRPr lang="es-CO" dirty="0"/>
          </a:p>
        </p:txBody>
      </p:sp>
    </p:spTree>
  </p:cSld>
  <p:clrMapOvr>
    <a:masterClrMapping/>
  </p:clrMapOvr>
  <p:transition advTm="2051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effectLst/>
              </a:rPr>
              <a:t>¿COMO SER CARISMATICO</a:t>
            </a:r>
            <a:r>
              <a:rPr lang="es-CO" sz="4000" dirty="0" smtClean="0">
                <a:effectLst/>
              </a:rPr>
              <a:t>?</a:t>
            </a:r>
            <a:endParaRPr lang="es-CO" dirty="0">
              <a:effectLst/>
            </a:endParaRPr>
          </a:p>
        </p:txBody>
      </p:sp>
      <p:sp>
        <p:nvSpPr>
          <p:cNvPr id="3" name="2 Marcador de contenido"/>
          <p:cNvSpPr>
            <a:spLocks noGrp="1"/>
          </p:cNvSpPr>
          <p:nvPr>
            <p:ph idx="1"/>
          </p:nvPr>
        </p:nvSpPr>
        <p:spPr/>
        <p:txBody>
          <a:bodyPr>
            <a:normAutofit fontScale="92500" lnSpcReduction="10000"/>
          </a:bodyPr>
          <a:lstStyle/>
          <a:p>
            <a:r>
              <a:rPr lang="es-CO" b="1" dirty="0" smtClean="0"/>
              <a:t>Actitud tranquila: </a:t>
            </a:r>
            <a:r>
              <a:rPr lang="es-CO" dirty="0" smtClean="0"/>
              <a:t>Tu actitud también importa mucho. Mantén una actitud tranquila para trasmitir buena energía a la gente y lograr que se sientan atraídos por ti. Procura siempre escuchar a los demás y mirarles a los ojos. Valora y respeta a las personas y hazles saber que importan y que disfrutas de su compañía. Desarrolla una sonrisa genuina, y asiente con la cabeza cuando ellas hablen, este será un indicativo de que les prestas atención. </a:t>
            </a:r>
            <a:endParaRPr lang="es-CO" dirty="0"/>
          </a:p>
        </p:txBody>
      </p:sp>
    </p:spTree>
  </p:cSld>
  <p:clrMapOvr>
    <a:masterClrMapping/>
  </p:clrMapOvr>
  <p:transition advTm="2310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effectLst/>
              </a:rPr>
              <a:t>¿COMO SER CARISMATICO</a:t>
            </a:r>
            <a:r>
              <a:rPr lang="es-CO" sz="4000" dirty="0" smtClean="0">
                <a:effectLst/>
              </a:rPr>
              <a:t>?</a:t>
            </a:r>
            <a:endParaRPr lang="es-CO" dirty="0"/>
          </a:p>
        </p:txBody>
      </p:sp>
      <p:sp>
        <p:nvSpPr>
          <p:cNvPr id="3" name="2 Marcador de contenido"/>
          <p:cNvSpPr>
            <a:spLocks noGrp="1"/>
          </p:cNvSpPr>
          <p:nvPr>
            <p:ph idx="1"/>
          </p:nvPr>
        </p:nvSpPr>
        <p:spPr>
          <a:xfrm>
            <a:off x="467544" y="1772816"/>
            <a:ext cx="8229600" cy="4572000"/>
          </a:xfrm>
        </p:spPr>
        <p:txBody>
          <a:bodyPr/>
          <a:lstStyle/>
          <a:p>
            <a:r>
              <a:rPr lang="es-CO" b="1" dirty="0" smtClean="0"/>
              <a:t>Un discurso claro: </a:t>
            </a:r>
            <a:r>
              <a:rPr lang="es-CO" dirty="0" smtClean="0"/>
              <a:t>Cuida tu discurso. Se claro, fluido, enérgico y articulado para que este sea más atractivo. Acompaña tu lenguaje verbal de un lenguaje corporal adecuado. Toma ejemplo de aquellos líderes (actores, políticos...) que consideres carismáticos. No dejes frases sin terminar y marca lo importante usando un tono más alto.</a:t>
            </a:r>
            <a:endParaRPr lang="es-CO" dirty="0"/>
          </a:p>
        </p:txBody>
      </p:sp>
    </p:spTree>
  </p:cSld>
  <p:clrMapOvr>
    <a:masterClrMapping/>
  </p:clrMapOvr>
  <p:transition advTm="2024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effectLst/>
              </a:rPr>
              <a:t>¿COMO SER CARISMATICO</a:t>
            </a:r>
            <a:r>
              <a:rPr lang="es-CO" sz="4000" dirty="0" smtClean="0">
                <a:effectLst/>
              </a:rPr>
              <a:t>?</a:t>
            </a:r>
            <a:endParaRPr lang="es-CO" dirty="0"/>
          </a:p>
        </p:txBody>
      </p:sp>
      <p:sp>
        <p:nvSpPr>
          <p:cNvPr id="3" name="2 Marcador de contenido"/>
          <p:cNvSpPr>
            <a:spLocks noGrp="1"/>
          </p:cNvSpPr>
          <p:nvPr>
            <p:ph idx="1"/>
          </p:nvPr>
        </p:nvSpPr>
        <p:spPr/>
        <p:txBody>
          <a:bodyPr>
            <a:normAutofit fontScale="92500" lnSpcReduction="20000"/>
          </a:bodyPr>
          <a:lstStyle/>
          <a:p>
            <a:r>
              <a:rPr lang="es-CO" b="1" dirty="0" smtClean="0"/>
              <a:t>Interés por los demás: </a:t>
            </a:r>
            <a:r>
              <a:rPr lang="es-CO" dirty="0" smtClean="0"/>
              <a:t>Habla con convicción y conocimiento. Marca la diferencia siendo novedoso, controvertido y elocuente. Demuestra que tienes confianza en ti y que sabes de lo que hablas, sin embargo, mantén una actitud receptiva hacia los otros cuando opinen sobre tu discurso. Demuéstrales que te interesa su opinión aunque no estés de acuerdo con su punto de vista, de esta manera se sentirán cómodos hablando contigo.</a:t>
            </a:r>
            <a:endParaRPr lang="es-CO" dirty="0"/>
          </a:p>
        </p:txBody>
      </p:sp>
    </p:spTree>
  </p:cSld>
  <p:clrMapOvr>
    <a:masterClrMapping/>
  </p:clrMapOvr>
  <p:transition advTm="2545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effectLst/>
              </a:rPr>
              <a:t>¿COMO SER CARISMATICO</a:t>
            </a:r>
            <a:r>
              <a:rPr lang="es-CO" sz="4000" dirty="0" smtClean="0">
                <a:effectLst/>
              </a:rPr>
              <a:t>?</a:t>
            </a:r>
            <a:endParaRPr lang="es-CO" dirty="0"/>
          </a:p>
        </p:txBody>
      </p:sp>
      <p:sp>
        <p:nvSpPr>
          <p:cNvPr id="3" name="2 Marcador de contenido"/>
          <p:cNvSpPr>
            <a:spLocks noGrp="1"/>
          </p:cNvSpPr>
          <p:nvPr>
            <p:ph idx="1"/>
          </p:nvPr>
        </p:nvSpPr>
        <p:spPr>
          <a:xfrm>
            <a:off x="457200" y="1882808"/>
            <a:ext cx="8229600" cy="1762216"/>
          </a:xfrm>
        </p:spPr>
        <p:txBody>
          <a:bodyPr/>
          <a:lstStyle/>
          <a:p>
            <a:r>
              <a:rPr lang="es-CO" b="1" dirty="0" smtClean="0"/>
              <a:t>Confianza en ti mismo: </a:t>
            </a:r>
            <a:r>
              <a:rPr lang="es-CO" dirty="0" smtClean="0"/>
              <a:t>Da la mano con firmeza, esto es signo de seguridad y confianza.</a:t>
            </a:r>
            <a:endParaRPr lang="es-CO" dirty="0"/>
          </a:p>
        </p:txBody>
      </p:sp>
      <p:pic>
        <p:nvPicPr>
          <p:cNvPr id="3074" name="Picture 2" descr="http://img.emol.com/2010/04/12/File_2010412194512.jpg"/>
          <p:cNvPicPr>
            <a:picLocks noChangeAspect="1" noChangeArrowheads="1"/>
          </p:cNvPicPr>
          <p:nvPr/>
        </p:nvPicPr>
        <p:blipFill>
          <a:blip r:embed="rId2" cstate="print"/>
          <a:srcRect/>
          <a:stretch>
            <a:fillRect/>
          </a:stretch>
        </p:blipFill>
        <p:spPr bwMode="auto">
          <a:xfrm>
            <a:off x="4716016" y="3429000"/>
            <a:ext cx="2857500" cy="2857500"/>
          </a:xfrm>
          <a:prstGeom prst="rect">
            <a:avLst/>
          </a:prstGeom>
          <a:ln w="228600" cap="sq" cmpd="thickThin">
            <a:solidFill>
              <a:schemeClr val="accent5">
                <a:lumMod val="20000"/>
                <a:lumOff val="80000"/>
              </a:schemeClr>
            </a:solidFill>
            <a:prstDash val="solid"/>
            <a:miter lim="800000"/>
          </a:ln>
          <a:effectLst>
            <a:innerShdw blurRad="76200">
              <a:srgbClr val="000000"/>
            </a:innerShdw>
          </a:effectLst>
        </p:spPr>
      </p:pic>
    </p:spTree>
  </p:cSld>
  <p:clrMapOvr>
    <a:masterClrMapping/>
  </p:clrMapOvr>
  <p:transition advTm="773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3">
                                            <p:txEl>
                                              <p:pRg st="0" end="0"/>
                                            </p:txEl>
                                          </p:spTgt>
                                        </p:tgtEl>
                                      </p:cBhvr>
                                    </p:animEffect>
                                  </p:childTnLst>
                                </p:cTn>
                              </p:par>
                            </p:childTnLst>
                          </p:cTn>
                        </p:par>
                        <p:par>
                          <p:cTn id="18" fill="hold">
                            <p:stCondLst>
                              <p:cond delay="3250"/>
                            </p:stCondLst>
                            <p:childTnLst>
                              <p:par>
                                <p:cTn id="19" presetID="29" presetClass="entr" presetSubtype="0" fill="hold" nodeType="afterEffect">
                                  <p:stCondLst>
                                    <p:cond delay="0"/>
                                  </p:stCondLst>
                                  <p:childTnLst>
                                    <p:set>
                                      <p:cBhvr>
                                        <p:cTn id="20" dur="1" fill="hold">
                                          <p:stCondLst>
                                            <p:cond delay="0"/>
                                          </p:stCondLst>
                                        </p:cTn>
                                        <p:tgtEl>
                                          <p:spTgt spid="3074"/>
                                        </p:tgtEl>
                                        <p:attrNameLst>
                                          <p:attrName>style.visibility</p:attrName>
                                        </p:attrNameLst>
                                      </p:cBhvr>
                                      <p:to>
                                        <p:strVal val="visible"/>
                                      </p:to>
                                    </p:set>
                                    <p:anim calcmode="lin" valueType="num">
                                      <p:cBhvr>
                                        <p:cTn id="21" dur="1000" fill="hold"/>
                                        <p:tgtEl>
                                          <p:spTgt spid="3074"/>
                                        </p:tgtEl>
                                        <p:attrNameLst>
                                          <p:attrName>ppt_x</p:attrName>
                                        </p:attrNameLst>
                                      </p:cBhvr>
                                      <p:tavLst>
                                        <p:tav tm="0">
                                          <p:val>
                                            <p:strVal val="#ppt_x-.2"/>
                                          </p:val>
                                        </p:tav>
                                        <p:tav tm="100000">
                                          <p:val>
                                            <p:strVal val="#ppt_x"/>
                                          </p:val>
                                        </p:tav>
                                      </p:tavLst>
                                    </p:anim>
                                    <p:anim calcmode="lin" valueType="num">
                                      <p:cBhvr>
                                        <p:cTn id="22"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effectLst/>
              </a:rPr>
              <a:t>¿COMO SER CARISMATICO</a:t>
            </a:r>
            <a:r>
              <a:rPr lang="es-CO" sz="4000" dirty="0" smtClean="0">
                <a:effectLst/>
              </a:rPr>
              <a:t>?</a:t>
            </a:r>
            <a:endParaRPr lang="es-CO" dirty="0"/>
          </a:p>
        </p:txBody>
      </p:sp>
      <p:sp>
        <p:nvSpPr>
          <p:cNvPr id="3" name="2 Marcador de contenido"/>
          <p:cNvSpPr>
            <a:spLocks noGrp="1"/>
          </p:cNvSpPr>
          <p:nvPr>
            <p:ph idx="1"/>
          </p:nvPr>
        </p:nvSpPr>
        <p:spPr/>
        <p:txBody>
          <a:bodyPr/>
          <a:lstStyle/>
          <a:p>
            <a:r>
              <a:rPr lang="es-CO" b="1" dirty="0" smtClean="0"/>
              <a:t>Sonríe constantemente: </a:t>
            </a:r>
            <a:r>
              <a:rPr lang="es-CO" dirty="0" smtClean="0"/>
              <a:t>No hay nada que nos atraiga más a las personas que la gente que sonríe. Pero sé natural, la sonrisa fingida es fácil de detectar. Puedes practicar un poco delante del espejo y… ¡prepárate para  triunfar!</a:t>
            </a:r>
            <a:endParaRPr lang="es-CO" dirty="0"/>
          </a:p>
        </p:txBody>
      </p:sp>
      <p:pic>
        <p:nvPicPr>
          <p:cNvPr id="2050" name="Picture 2" descr="http://3.bp.blogspot.com/-irUw_q8FD5I/T_nBc3MU9CI/AAAAAAAAAdM/7uTGPnfX8-M/s1600/wil.jpg"/>
          <p:cNvPicPr>
            <a:picLocks noChangeAspect="1" noChangeArrowheads="1"/>
          </p:cNvPicPr>
          <p:nvPr/>
        </p:nvPicPr>
        <p:blipFill>
          <a:blip r:embed="rId2" cstate="print"/>
          <a:srcRect/>
          <a:stretch>
            <a:fillRect/>
          </a:stretch>
        </p:blipFill>
        <p:spPr bwMode="auto">
          <a:xfrm>
            <a:off x="899592" y="4725144"/>
            <a:ext cx="2869509" cy="1916832"/>
          </a:xfrm>
          <a:prstGeom prst="rect">
            <a:avLst/>
          </a:prstGeom>
          <a:ln>
            <a:noFill/>
          </a:ln>
          <a:effectLst>
            <a:softEdge rad="112500"/>
          </a:effectLst>
          <a:scene3d>
            <a:camera prst="isometricOffAxis2Left"/>
            <a:lightRig rig="threePt" dir="t"/>
          </a:scene3d>
        </p:spPr>
      </p:pic>
    </p:spTree>
  </p:cSld>
  <p:clrMapOvr>
    <a:masterClrMapping/>
  </p:clrMapOvr>
  <p:transition advTm="1524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3">
                                            <p:txEl>
                                              <p:pRg st="0" end="0"/>
                                            </p:txEl>
                                          </p:spTgt>
                                        </p:tgtEl>
                                      </p:cBhvr>
                                    </p:animEffect>
                                  </p:childTnLst>
                                </p:cTn>
                              </p:par>
                            </p:childTnLst>
                          </p:cTn>
                        </p:par>
                        <p:par>
                          <p:cTn id="18" fill="hold">
                            <p:stCondLst>
                              <p:cond delay="6175"/>
                            </p:stCondLst>
                            <p:childTnLst>
                              <p:par>
                                <p:cTn id="19" presetID="35" presetClass="entr" presetSubtype="0" fill="hold" nodeType="after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fade">
                                      <p:cBhvr>
                                        <p:cTn id="21" dur="2000"/>
                                        <p:tgtEl>
                                          <p:spTgt spid="2050"/>
                                        </p:tgtEl>
                                      </p:cBhvr>
                                    </p:animEffect>
                                    <p:anim calcmode="lin" valueType="num">
                                      <p:cBhvr>
                                        <p:cTn id="22" dur="2000" fill="hold"/>
                                        <p:tgtEl>
                                          <p:spTgt spid="2050"/>
                                        </p:tgtEl>
                                        <p:attrNameLst>
                                          <p:attrName>style.rotation</p:attrName>
                                        </p:attrNameLst>
                                      </p:cBhvr>
                                      <p:tavLst>
                                        <p:tav tm="0">
                                          <p:val>
                                            <p:fltVal val="720"/>
                                          </p:val>
                                        </p:tav>
                                        <p:tav tm="100000">
                                          <p:val>
                                            <p:fltVal val="0"/>
                                          </p:val>
                                        </p:tav>
                                      </p:tavLst>
                                    </p:anim>
                                    <p:anim calcmode="lin" valueType="num">
                                      <p:cBhvr>
                                        <p:cTn id="23" dur="2000" fill="hold"/>
                                        <p:tgtEl>
                                          <p:spTgt spid="2050"/>
                                        </p:tgtEl>
                                        <p:attrNameLst>
                                          <p:attrName>ppt_h</p:attrName>
                                        </p:attrNameLst>
                                      </p:cBhvr>
                                      <p:tavLst>
                                        <p:tav tm="0">
                                          <p:val>
                                            <p:fltVal val="0"/>
                                          </p:val>
                                        </p:tav>
                                        <p:tav tm="100000">
                                          <p:val>
                                            <p:strVal val="#ppt_h"/>
                                          </p:val>
                                        </p:tav>
                                      </p:tavLst>
                                    </p:anim>
                                    <p:anim calcmode="lin" valueType="num">
                                      <p:cBhvr>
                                        <p:cTn id="24" dur="2000" fill="hold"/>
                                        <p:tgtEl>
                                          <p:spTgt spid="20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posición de imagen" descr="Carisma.jpg"/>
          <p:cNvPicPr>
            <a:picLocks noGrp="1" noChangeAspect="1"/>
          </p:cNvPicPr>
          <p:nvPr>
            <p:ph type="pic" idx="1"/>
          </p:nvPr>
        </p:nvPicPr>
        <p:blipFill>
          <a:blip r:embed="rId2" cstate="print"/>
          <a:srcRect t="545" b="545"/>
          <a:stretch>
            <a:fillRect/>
          </a:stretch>
        </p:blipFill>
        <p:spPr>
          <a:xfrm>
            <a:off x="827584" y="764704"/>
            <a:ext cx="7333488" cy="5486400"/>
          </a:xfrm>
        </p:spPr>
      </p:pic>
    </p:spTree>
  </p:cSld>
  <p:clrMapOvr>
    <a:masterClrMapping/>
  </p:clrMapOvr>
  <p:transition advTm="679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111</TotalTime>
  <Words>401</Words>
  <Application>Microsoft Office PowerPoint</Application>
  <PresentationFormat>Presentación en pantalla (4:3)</PresentationFormat>
  <Paragraphs>20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Brío</vt:lpstr>
      <vt:lpstr>¿QUE ES SER CARISMATICO?</vt:lpstr>
      <vt:lpstr>¿PARA QUE SER CARISMATICO?</vt:lpstr>
      <vt:lpstr>¿COMO SER CARISMATICO?</vt:lpstr>
      <vt:lpstr>¿COMO SER CARISMATICO?</vt:lpstr>
      <vt:lpstr>¿COMO SER CARISMATICO?</vt:lpstr>
      <vt:lpstr>¿COMO SER CARISMATICO?</vt:lpstr>
      <vt:lpstr>¿COMO SER CARISMATICO?</vt:lpstr>
      <vt:lpstr>¿COMO SER CARISMATICO?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ES SER CARISMATICO?</dc:title>
  <dc:creator>Usuario</dc:creator>
  <cp:lastModifiedBy>IE</cp:lastModifiedBy>
  <cp:revision>15</cp:revision>
  <dcterms:created xsi:type="dcterms:W3CDTF">2012-07-17T13:56:56Z</dcterms:created>
  <dcterms:modified xsi:type="dcterms:W3CDTF">2012-07-18T20:30:08Z</dcterms:modified>
</cp:coreProperties>
</file>