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5" r:id="rId5"/>
    <p:sldId id="259" r:id="rId6"/>
    <p:sldId id="260" r:id="rId7"/>
    <p:sldId id="261" r:id="rId8"/>
    <p:sldId id="262" r:id="rId9"/>
    <p:sldId id="266" r:id="rId10"/>
    <p:sldId id="267" r:id="rId11"/>
    <p:sldId id="268"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3300"/>
    <a:srgbClr val="FF0000"/>
    <a:srgbClr val="333300"/>
    <a:srgbClr val="660033"/>
    <a:srgbClr val="CC00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571" y="8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1A0E07C4-9A52-4E56-B6E4-D3C108F6CF1C}" type="datetimeFigureOut">
              <a:rPr lang="es-CO" smtClean="0"/>
              <a:t>04/07/2012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642844E-D6BC-45AD-B535-AA33967FE218}" type="slidenum">
              <a:rPr lang="es-CO" smtClean="0"/>
              <a:t>‹Nº›</a:t>
            </a:fld>
            <a:endParaRPr lang="es-CO"/>
          </a:p>
        </p:txBody>
      </p:sp>
    </p:spTree>
    <p:extLst>
      <p:ext uri="{BB962C8B-B14F-4D97-AF65-F5344CB8AC3E}">
        <p14:creationId xmlns:p14="http://schemas.microsoft.com/office/powerpoint/2010/main" val="3999961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A0E07C4-9A52-4E56-B6E4-D3C108F6CF1C}" type="datetimeFigureOut">
              <a:rPr lang="es-CO" smtClean="0"/>
              <a:t>04/07/2012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642844E-D6BC-45AD-B535-AA33967FE218}" type="slidenum">
              <a:rPr lang="es-CO" smtClean="0"/>
              <a:t>‹Nº›</a:t>
            </a:fld>
            <a:endParaRPr lang="es-CO"/>
          </a:p>
        </p:txBody>
      </p:sp>
    </p:spTree>
    <p:extLst>
      <p:ext uri="{BB962C8B-B14F-4D97-AF65-F5344CB8AC3E}">
        <p14:creationId xmlns:p14="http://schemas.microsoft.com/office/powerpoint/2010/main" val="397345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A0E07C4-9A52-4E56-B6E4-D3C108F6CF1C}" type="datetimeFigureOut">
              <a:rPr lang="es-CO" smtClean="0"/>
              <a:t>04/07/2012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642844E-D6BC-45AD-B535-AA33967FE218}" type="slidenum">
              <a:rPr lang="es-CO" smtClean="0"/>
              <a:t>‹Nº›</a:t>
            </a:fld>
            <a:endParaRPr lang="es-CO"/>
          </a:p>
        </p:txBody>
      </p:sp>
    </p:spTree>
    <p:extLst>
      <p:ext uri="{BB962C8B-B14F-4D97-AF65-F5344CB8AC3E}">
        <p14:creationId xmlns:p14="http://schemas.microsoft.com/office/powerpoint/2010/main" val="29844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A0E07C4-9A52-4E56-B6E4-D3C108F6CF1C}" type="datetimeFigureOut">
              <a:rPr lang="es-CO" smtClean="0"/>
              <a:t>04/07/2012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642844E-D6BC-45AD-B535-AA33967FE218}" type="slidenum">
              <a:rPr lang="es-CO" smtClean="0"/>
              <a:t>‹Nº›</a:t>
            </a:fld>
            <a:endParaRPr lang="es-CO"/>
          </a:p>
        </p:txBody>
      </p:sp>
    </p:spTree>
    <p:extLst>
      <p:ext uri="{BB962C8B-B14F-4D97-AF65-F5344CB8AC3E}">
        <p14:creationId xmlns:p14="http://schemas.microsoft.com/office/powerpoint/2010/main" val="3770816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A0E07C4-9A52-4E56-B6E4-D3C108F6CF1C}" type="datetimeFigureOut">
              <a:rPr lang="es-CO" smtClean="0"/>
              <a:t>04/07/2012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642844E-D6BC-45AD-B535-AA33967FE218}" type="slidenum">
              <a:rPr lang="es-CO" smtClean="0"/>
              <a:t>‹Nº›</a:t>
            </a:fld>
            <a:endParaRPr lang="es-CO"/>
          </a:p>
        </p:txBody>
      </p:sp>
    </p:spTree>
    <p:extLst>
      <p:ext uri="{BB962C8B-B14F-4D97-AF65-F5344CB8AC3E}">
        <p14:creationId xmlns:p14="http://schemas.microsoft.com/office/powerpoint/2010/main" val="290709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1A0E07C4-9A52-4E56-B6E4-D3C108F6CF1C}" type="datetimeFigureOut">
              <a:rPr lang="es-CO" smtClean="0"/>
              <a:t>04/07/2012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642844E-D6BC-45AD-B535-AA33967FE218}" type="slidenum">
              <a:rPr lang="es-CO" smtClean="0"/>
              <a:t>‹Nº›</a:t>
            </a:fld>
            <a:endParaRPr lang="es-CO"/>
          </a:p>
        </p:txBody>
      </p:sp>
    </p:spTree>
    <p:extLst>
      <p:ext uri="{BB962C8B-B14F-4D97-AF65-F5344CB8AC3E}">
        <p14:creationId xmlns:p14="http://schemas.microsoft.com/office/powerpoint/2010/main" val="4237198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1A0E07C4-9A52-4E56-B6E4-D3C108F6CF1C}" type="datetimeFigureOut">
              <a:rPr lang="es-CO" smtClean="0"/>
              <a:t>04/07/2012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0642844E-D6BC-45AD-B535-AA33967FE218}" type="slidenum">
              <a:rPr lang="es-CO" smtClean="0"/>
              <a:t>‹Nº›</a:t>
            </a:fld>
            <a:endParaRPr lang="es-CO"/>
          </a:p>
        </p:txBody>
      </p:sp>
    </p:spTree>
    <p:extLst>
      <p:ext uri="{BB962C8B-B14F-4D97-AF65-F5344CB8AC3E}">
        <p14:creationId xmlns:p14="http://schemas.microsoft.com/office/powerpoint/2010/main" val="20433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1A0E07C4-9A52-4E56-B6E4-D3C108F6CF1C}" type="datetimeFigureOut">
              <a:rPr lang="es-CO" smtClean="0"/>
              <a:t>04/07/2012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0642844E-D6BC-45AD-B535-AA33967FE218}" type="slidenum">
              <a:rPr lang="es-CO" smtClean="0"/>
              <a:t>‹Nº›</a:t>
            </a:fld>
            <a:endParaRPr lang="es-CO"/>
          </a:p>
        </p:txBody>
      </p:sp>
    </p:spTree>
    <p:extLst>
      <p:ext uri="{BB962C8B-B14F-4D97-AF65-F5344CB8AC3E}">
        <p14:creationId xmlns:p14="http://schemas.microsoft.com/office/powerpoint/2010/main" val="282309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A0E07C4-9A52-4E56-B6E4-D3C108F6CF1C}" type="datetimeFigureOut">
              <a:rPr lang="es-CO" smtClean="0"/>
              <a:t>04/07/2012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0642844E-D6BC-45AD-B535-AA33967FE218}" type="slidenum">
              <a:rPr lang="es-CO" smtClean="0"/>
              <a:t>‹Nº›</a:t>
            </a:fld>
            <a:endParaRPr lang="es-CO"/>
          </a:p>
        </p:txBody>
      </p:sp>
    </p:spTree>
    <p:extLst>
      <p:ext uri="{BB962C8B-B14F-4D97-AF65-F5344CB8AC3E}">
        <p14:creationId xmlns:p14="http://schemas.microsoft.com/office/powerpoint/2010/main" val="195172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0E07C4-9A52-4E56-B6E4-D3C108F6CF1C}" type="datetimeFigureOut">
              <a:rPr lang="es-CO" smtClean="0"/>
              <a:t>04/07/2012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642844E-D6BC-45AD-B535-AA33967FE218}" type="slidenum">
              <a:rPr lang="es-CO" smtClean="0"/>
              <a:t>‹Nº›</a:t>
            </a:fld>
            <a:endParaRPr lang="es-CO"/>
          </a:p>
        </p:txBody>
      </p:sp>
    </p:spTree>
    <p:extLst>
      <p:ext uri="{BB962C8B-B14F-4D97-AF65-F5344CB8AC3E}">
        <p14:creationId xmlns:p14="http://schemas.microsoft.com/office/powerpoint/2010/main" val="192007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0E07C4-9A52-4E56-B6E4-D3C108F6CF1C}" type="datetimeFigureOut">
              <a:rPr lang="es-CO" smtClean="0"/>
              <a:t>04/07/2012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642844E-D6BC-45AD-B535-AA33967FE218}" type="slidenum">
              <a:rPr lang="es-CO" smtClean="0"/>
              <a:t>‹Nº›</a:t>
            </a:fld>
            <a:endParaRPr lang="es-CO"/>
          </a:p>
        </p:txBody>
      </p:sp>
    </p:spTree>
    <p:extLst>
      <p:ext uri="{BB962C8B-B14F-4D97-AF65-F5344CB8AC3E}">
        <p14:creationId xmlns:p14="http://schemas.microsoft.com/office/powerpoint/2010/main" val="314946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E07C4-9A52-4E56-B6E4-D3C108F6CF1C}" type="datetimeFigureOut">
              <a:rPr lang="es-CO" smtClean="0"/>
              <a:t>04/07/2012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2844E-D6BC-45AD-B535-AA33967FE218}" type="slidenum">
              <a:rPr lang="es-CO" smtClean="0"/>
              <a:t>‹Nº›</a:t>
            </a:fld>
            <a:endParaRPr lang="es-CO"/>
          </a:p>
        </p:txBody>
      </p:sp>
    </p:spTree>
    <p:extLst>
      <p:ext uri="{BB962C8B-B14F-4D97-AF65-F5344CB8AC3E}">
        <p14:creationId xmlns:p14="http://schemas.microsoft.com/office/powerpoint/2010/main" val="3494573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5.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7.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8" Type="http://schemas.openxmlformats.org/officeDocument/2006/relationships/hyperlink" Target="http://odm.pnud.org.co/odm6.html" TargetMode="External"/><Relationship Id="rId3" Type="http://schemas.openxmlformats.org/officeDocument/2006/relationships/hyperlink" Target="http://odm.pnud.org.co/odm1.html" TargetMode="External"/><Relationship Id="rId7" Type="http://schemas.openxmlformats.org/officeDocument/2006/relationships/hyperlink" Target="http://odm.pnud.org.co/odm5.html" TargetMode="External"/><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hyperlink" Target="http://odm.pnud.org.co/odm4.html" TargetMode="External"/><Relationship Id="rId11" Type="http://schemas.openxmlformats.org/officeDocument/2006/relationships/image" Target="../media/image13.jpeg"/><Relationship Id="rId5" Type="http://schemas.openxmlformats.org/officeDocument/2006/relationships/hyperlink" Target="http://odm.pnud.org.co/odm3.html" TargetMode="External"/><Relationship Id="rId10" Type="http://schemas.openxmlformats.org/officeDocument/2006/relationships/hyperlink" Target="http://odm.pnud.org.co/odm8.html" TargetMode="External"/><Relationship Id="rId4" Type="http://schemas.openxmlformats.org/officeDocument/2006/relationships/hyperlink" Target="http://odm.pnud.org.co/odm2.html" TargetMode="External"/><Relationship Id="rId9" Type="http://schemas.openxmlformats.org/officeDocument/2006/relationships/hyperlink" Target="http://odm.pnud.org.co/odm7.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692696"/>
            <a:ext cx="7772400" cy="1470025"/>
          </a:xfrm>
        </p:spPr>
        <p:txBody>
          <a:bodyPr/>
          <a:lstStyle/>
          <a:p>
            <a:r>
              <a:rPr lang="es-CO" b="1" dirty="0" smtClean="0">
                <a:solidFill>
                  <a:schemeClr val="tx2">
                    <a:lumMod val="50000"/>
                  </a:schemeClr>
                </a:solidFill>
                <a:effectLst>
                  <a:outerShdw blurRad="38100" dist="38100" dir="2700000" algn="tl">
                    <a:srgbClr val="000000">
                      <a:alpha val="43137"/>
                    </a:srgbClr>
                  </a:outerShdw>
                </a:effectLst>
                <a:latin typeface="Aharoni" pitchFamily="2" charset="-79"/>
                <a:cs typeface="Aharoni" pitchFamily="2" charset="-79"/>
              </a:rPr>
              <a:t>Desarrollo  Humano</a:t>
            </a:r>
            <a:endParaRPr lang="es-CO" b="1" dirty="0">
              <a:solidFill>
                <a:schemeClr val="tx2">
                  <a:lumMod val="50000"/>
                </a:schemeClr>
              </a:solidFill>
              <a:effectLst>
                <a:outerShdw blurRad="38100" dist="38100" dir="2700000" algn="tl">
                  <a:srgbClr val="000000">
                    <a:alpha val="43137"/>
                  </a:srgbClr>
                </a:outerShdw>
              </a:effectLst>
              <a:latin typeface="Aharoni" pitchFamily="2" charset="-79"/>
              <a:cs typeface="Aharoni" pitchFamily="2" charset="-79"/>
            </a:endParaRPr>
          </a:p>
        </p:txBody>
      </p:sp>
      <p:sp>
        <p:nvSpPr>
          <p:cNvPr id="3" name="2 Subtítulo"/>
          <p:cNvSpPr>
            <a:spLocks noGrp="1"/>
          </p:cNvSpPr>
          <p:nvPr>
            <p:ph type="subTitle" idx="1"/>
          </p:nvPr>
        </p:nvSpPr>
        <p:spPr>
          <a:xfrm>
            <a:off x="1542432" y="2420888"/>
            <a:ext cx="6400800" cy="1752600"/>
          </a:xfrm>
        </p:spPr>
        <p:txBody>
          <a:bodyPr>
            <a:normAutofit fontScale="40000" lnSpcReduction="20000"/>
          </a:bodyPr>
          <a:lstStyle/>
          <a:p>
            <a:r>
              <a:rPr lang="es-CO" sz="6000" i="1" dirty="0" smtClean="0">
                <a:solidFill>
                  <a:schemeClr val="tx2">
                    <a:lumMod val="50000"/>
                  </a:schemeClr>
                </a:solidFill>
              </a:rPr>
              <a:t>“El desarrollo humano se ocupa del aumento de la riqueza de la vida humana en lugar de la riqueza de la economía”.</a:t>
            </a:r>
          </a:p>
          <a:p>
            <a:endParaRPr lang="es-CO" b="1" dirty="0" smtClean="0">
              <a:solidFill>
                <a:schemeClr val="tx2">
                  <a:lumMod val="50000"/>
                </a:schemeClr>
              </a:solidFill>
            </a:endParaRPr>
          </a:p>
          <a:p>
            <a:r>
              <a:rPr lang="es-CO" b="1" dirty="0" smtClean="0">
                <a:solidFill>
                  <a:schemeClr val="tx2">
                    <a:lumMod val="50000"/>
                  </a:schemeClr>
                </a:solidFill>
              </a:rPr>
              <a:t>Prof. </a:t>
            </a:r>
            <a:r>
              <a:rPr lang="es-CO" b="1" dirty="0" err="1" smtClean="0">
                <a:solidFill>
                  <a:schemeClr val="tx2">
                    <a:lumMod val="50000"/>
                  </a:schemeClr>
                </a:solidFill>
              </a:rPr>
              <a:t>Amartya</a:t>
            </a:r>
            <a:r>
              <a:rPr lang="es-CO" b="1" dirty="0" smtClean="0">
                <a:solidFill>
                  <a:schemeClr val="tx2">
                    <a:lumMod val="50000"/>
                  </a:schemeClr>
                </a:solidFill>
              </a:rPr>
              <a:t> </a:t>
            </a:r>
            <a:r>
              <a:rPr lang="es-CO" b="1" dirty="0" err="1" smtClean="0">
                <a:solidFill>
                  <a:schemeClr val="tx2">
                    <a:lumMod val="50000"/>
                  </a:schemeClr>
                </a:solidFill>
              </a:rPr>
              <a:t>Sen</a:t>
            </a:r>
            <a:r>
              <a:rPr lang="es-CO" dirty="0" smtClean="0">
                <a:solidFill>
                  <a:schemeClr val="tx2">
                    <a:lumMod val="50000"/>
                  </a:schemeClr>
                </a:solidFill>
              </a:rPr>
              <a:t> </a:t>
            </a:r>
            <a:br>
              <a:rPr lang="es-CO" dirty="0" smtClean="0">
                <a:solidFill>
                  <a:schemeClr val="tx2">
                    <a:lumMod val="50000"/>
                  </a:schemeClr>
                </a:solidFill>
              </a:rPr>
            </a:br>
            <a:r>
              <a:rPr lang="es-CO" dirty="0" smtClean="0">
                <a:solidFill>
                  <a:schemeClr val="tx2">
                    <a:lumMod val="50000"/>
                  </a:schemeClr>
                </a:solidFill>
              </a:rPr>
              <a:t>Profesor de Economía, Universidad de Harvard</a:t>
            </a:r>
            <a:br>
              <a:rPr lang="es-CO" dirty="0" smtClean="0">
                <a:solidFill>
                  <a:schemeClr val="tx2">
                    <a:lumMod val="50000"/>
                  </a:schemeClr>
                </a:solidFill>
              </a:rPr>
            </a:br>
            <a:r>
              <a:rPr lang="es-CO" dirty="0" smtClean="0">
                <a:solidFill>
                  <a:schemeClr val="tx2">
                    <a:lumMod val="50000"/>
                  </a:schemeClr>
                </a:solidFill>
              </a:rPr>
              <a:t>Premio </a:t>
            </a:r>
            <a:r>
              <a:rPr lang="es-CO" dirty="0" err="1" smtClean="0">
                <a:solidFill>
                  <a:schemeClr val="tx2">
                    <a:lumMod val="50000"/>
                  </a:schemeClr>
                </a:solidFill>
              </a:rPr>
              <a:t>Nóbel</a:t>
            </a:r>
            <a:r>
              <a:rPr lang="es-CO" dirty="0" smtClean="0">
                <a:solidFill>
                  <a:schemeClr val="tx2">
                    <a:lumMod val="50000"/>
                  </a:schemeClr>
                </a:solidFill>
              </a:rPr>
              <a:t> de Economía, 1998</a:t>
            </a:r>
            <a:endParaRPr lang="es-CO" dirty="0">
              <a:solidFill>
                <a:schemeClr val="tx2">
                  <a:lumMod val="50000"/>
                </a:schemeClr>
              </a:solidFill>
            </a:endParaRPr>
          </a:p>
        </p:txBody>
      </p:sp>
      <p:pic>
        <p:nvPicPr>
          <p:cNvPr id="7172" name="Picture 4" descr="http://t0.gstatic.com/images?q=tbn:ANd9GcTwCEDZykC6ba3vnp0ojOmCY_-jLB5MG2HWSoyLEtIaoamt7wn6H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4623300"/>
            <a:ext cx="2501905" cy="1766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486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4091" y="1556792"/>
            <a:ext cx="8131357" cy="4801314"/>
          </a:xfrm>
          <a:prstGeom prst="rect">
            <a:avLst/>
          </a:prstGeom>
        </p:spPr>
        <p:txBody>
          <a:bodyPr wrap="square">
            <a:spAutoFit/>
          </a:bodyPr>
          <a:lstStyle/>
          <a:p>
            <a:pPr marL="285750" indent="-285750" algn="just">
              <a:buFont typeface="Arial" pitchFamily="34" charset="0"/>
              <a:buChar char="•"/>
            </a:pPr>
            <a:r>
              <a:rPr lang="es-CO" b="1" i="1" dirty="0" smtClean="0">
                <a:solidFill>
                  <a:srgbClr val="FF0000"/>
                </a:solidFill>
                <a:effectLst>
                  <a:outerShdw blurRad="38100" dist="38100" dir="2700000" algn="tl">
                    <a:srgbClr val="000000">
                      <a:alpha val="43137"/>
                    </a:srgbClr>
                  </a:outerShdw>
                </a:effectLst>
              </a:rPr>
              <a:t>Potenciación </a:t>
            </a:r>
            <a:r>
              <a:rPr lang="es-CO" b="1" i="1" dirty="0">
                <a:solidFill>
                  <a:srgbClr val="FF0000"/>
                </a:solidFill>
                <a:effectLst>
                  <a:outerShdw blurRad="38100" dist="38100" dir="2700000" algn="tl">
                    <a:srgbClr val="000000">
                      <a:alpha val="43137"/>
                    </a:srgbClr>
                  </a:outerShdw>
                </a:effectLst>
              </a:rPr>
              <a:t>o empoderamiento. </a:t>
            </a:r>
            <a:endParaRPr lang="es-CO" b="1" i="1" dirty="0" smtClean="0">
              <a:solidFill>
                <a:srgbClr val="FF0000"/>
              </a:solidFill>
              <a:effectLst>
                <a:outerShdw blurRad="38100" dist="38100" dir="2700000" algn="tl">
                  <a:srgbClr val="000000">
                    <a:alpha val="43137"/>
                  </a:srgbClr>
                </a:outerShdw>
              </a:effectLst>
            </a:endParaRPr>
          </a:p>
          <a:p>
            <a:pPr algn="just"/>
            <a:r>
              <a:rPr lang="es-CO" i="1" dirty="0">
                <a:solidFill>
                  <a:srgbClr val="FF0000"/>
                </a:solidFill>
                <a:effectLst>
                  <a:outerShdw blurRad="38100" dist="38100" dir="2700000" algn="tl">
                    <a:srgbClr val="000000">
                      <a:alpha val="43137"/>
                    </a:srgbClr>
                  </a:outerShdw>
                </a:effectLst>
              </a:rPr>
              <a:t>(</a:t>
            </a:r>
            <a:r>
              <a:rPr lang="es-CO" i="1" dirty="0" err="1" smtClean="0">
                <a:solidFill>
                  <a:srgbClr val="FF0000"/>
                </a:solidFill>
                <a:effectLst>
                  <a:outerShdw blurRad="38100" dist="38100" dir="2700000" algn="tl">
                    <a:srgbClr val="000000">
                      <a:alpha val="43137"/>
                    </a:srgbClr>
                  </a:outerShdw>
                </a:effectLst>
              </a:rPr>
              <a:t>Empowerment</a:t>
            </a:r>
            <a:r>
              <a:rPr lang="es-CO" i="1" dirty="0">
                <a:solidFill>
                  <a:srgbClr val="FF0000"/>
                </a:solidFill>
                <a:effectLst>
                  <a:outerShdw blurRad="38100" dist="38100" dir="2700000" algn="tl">
                    <a:srgbClr val="000000">
                      <a:alpha val="43137"/>
                    </a:srgbClr>
                  </a:outerShdw>
                </a:effectLst>
              </a:rPr>
              <a:t>) </a:t>
            </a:r>
            <a:endParaRPr lang="es-CO" i="1" dirty="0" smtClean="0">
              <a:solidFill>
                <a:srgbClr val="FF0000"/>
              </a:solidFill>
              <a:effectLst>
                <a:outerShdw blurRad="38100" dist="38100" dir="2700000" algn="tl">
                  <a:srgbClr val="000000">
                    <a:alpha val="43137"/>
                  </a:srgbClr>
                </a:outerShdw>
              </a:effectLst>
            </a:endParaRPr>
          </a:p>
          <a:p>
            <a:pPr algn="just"/>
            <a:r>
              <a:rPr lang="es-CO" i="1" dirty="0"/>
              <a:t/>
            </a:r>
            <a:br>
              <a:rPr lang="es-CO" i="1" dirty="0"/>
            </a:br>
            <a:endParaRPr lang="es-CO" i="1" dirty="0" smtClean="0"/>
          </a:p>
          <a:p>
            <a:pPr algn="just"/>
            <a:r>
              <a:rPr lang="es-CO" i="1" dirty="0"/>
              <a:t/>
            </a:r>
            <a:br>
              <a:rPr lang="es-CO" i="1" dirty="0"/>
            </a:br>
            <a:r>
              <a:rPr lang="es-CO" i="1" dirty="0">
                <a:solidFill>
                  <a:schemeClr val="tx2"/>
                </a:solidFill>
                <a:effectLst>
                  <a:outerShdw blurRad="38100" dist="38100" dir="2700000" algn="tl">
                    <a:srgbClr val="000000">
                      <a:alpha val="43137"/>
                    </a:srgbClr>
                  </a:outerShdw>
                </a:effectLst>
              </a:rPr>
              <a:t>El Desarrollo Humano no es paternalista, tampoco basado en la caridad o en el concepto de bienestar. El foco está en el desarrollo por la gente. La peor política para la gente pobre y las naciones pobres es la de colocarla en permanente caridad. Esta estrategia no es consistente con la dignidad humana, y además no es sostenible en el tiempo. "</a:t>
            </a:r>
            <a:r>
              <a:rPr lang="es-CO" i="1" dirty="0" err="1">
                <a:solidFill>
                  <a:schemeClr val="tx2"/>
                </a:solidFill>
                <a:effectLst>
                  <a:outerShdw blurRad="38100" dist="38100" dir="2700000" algn="tl">
                    <a:srgbClr val="000000">
                      <a:alpha val="43137"/>
                    </a:srgbClr>
                  </a:outerShdw>
                </a:effectLst>
              </a:rPr>
              <a:t>It</a:t>
            </a:r>
            <a:r>
              <a:rPr lang="es-CO" i="1" dirty="0">
                <a:solidFill>
                  <a:schemeClr val="tx2"/>
                </a:solidFill>
                <a:effectLst>
                  <a:outerShdw blurRad="38100" dist="38100" dir="2700000" algn="tl">
                    <a:srgbClr val="000000">
                      <a:alpha val="43137"/>
                    </a:srgbClr>
                  </a:outerShdw>
                </a:effectLst>
              </a:rPr>
              <a:t> </a:t>
            </a:r>
            <a:r>
              <a:rPr lang="es-CO" i="1" dirty="0" err="1">
                <a:solidFill>
                  <a:schemeClr val="tx2"/>
                </a:solidFill>
                <a:effectLst>
                  <a:outerShdw blurRad="38100" dist="38100" dir="2700000" algn="tl">
                    <a:srgbClr val="000000">
                      <a:alpha val="43137"/>
                    </a:srgbClr>
                  </a:outerShdw>
                </a:effectLst>
              </a:rPr>
              <a:t>is</a:t>
            </a:r>
            <a:r>
              <a:rPr lang="es-CO" i="1" dirty="0">
                <a:solidFill>
                  <a:schemeClr val="tx2"/>
                </a:solidFill>
                <a:effectLst>
                  <a:outerShdw blurRad="38100" dist="38100" dir="2700000" algn="tl">
                    <a:srgbClr val="000000">
                      <a:alpha val="43137"/>
                    </a:srgbClr>
                  </a:outerShdw>
                </a:effectLst>
              </a:rPr>
              <a:t> </a:t>
            </a:r>
            <a:r>
              <a:rPr lang="es-CO" i="1" dirty="0" err="1">
                <a:solidFill>
                  <a:schemeClr val="tx2"/>
                </a:solidFill>
                <a:effectLst>
                  <a:outerShdw blurRad="38100" dist="38100" dir="2700000" algn="tl">
                    <a:srgbClr val="000000">
                      <a:alpha val="43137"/>
                    </a:srgbClr>
                  </a:outerShdw>
                </a:effectLst>
              </a:rPr>
              <a:t>justice</a:t>
            </a:r>
            <a:r>
              <a:rPr lang="es-CO" i="1" dirty="0">
                <a:solidFill>
                  <a:schemeClr val="tx2"/>
                </a:solidFill>
                <a:effectLst>
                  <a:outerShdw blurRad="38100" dist="38100" dir="2700000" algn="tl">
                    <a:srgbClr val="000000">
                      <a:alpha val="43137"/>
                    </a:srgbClr>
                  </a:outerShdw>
                </a:effectLst>
              </a:rPr>
              <a:t>, </a:t>
            </a:r>
            <a:r>
              <a:rPr lang="es-CO" i="1" dirty="0" err="1">
                <a:solidFill>
                  <a:schemeClr val="tx2"/>
                </a:solidFill>
                <a:effectLst>
                  <a:outerShdw blurRad="38100" dist="38100" dir="2700000" algn="tl">
                    <a:srgbClr val="000000">
                      <a:alpha val="43137"/>
                    </a:srgbClr>
                  </a:outerShdw>
                </a:effectLst>
              </a:rPr>
              <a:t>not</a:t>
            </a:r>
            <a:r>
              <a:rPr lang="es-CO" i="1" dirty="0">
                <a:solidFill>
                  <a:schemeClr val="tx2"/>
                </a:solidFill>
                <a:effectLst>
                  <a:outerShdw blurRad="38100" dist="38100" dir="2700000" algn="tl">
                    <a:srgbClr val="000000">
                      <a:alpha val="43137"/>
                    </a:srgbClr>
                  </a:outerShdw>
                </a:effectLst>
              </a:rPr>
              <a:t> </a:t>
            </a:r>
            <a:r>
              <a:rPr lang="es-CO" i="1" dirty="0" err="1">
                <a:solidFill>
                  <a:schemeClr val="tx2"/>
                </a:solidFill>
                <a:effectLst>
                  <a:outerShdw blurRad="38100" dist="38100" dir="2700000" algn="tl">
                    <a:srgbClr val="000000">
                      <a:alpha val="43137"/>
                    </a:srgbClr>
                  </a:outerShdw>
                </a:effectLst>
              </a:rPr>
              <a:t>charity</a:t>
            </a:r>
            <a:r>
              <a:rPr lang="es-CO" i="1" dirty="0">
                <a:solidFill>
                  <a:schemeClr val="tx2"/>
                </a:solidFill>
                <a:effectLst>
                  <a:outerShdw blurRad="38100" dist="38100" dir="2700000" algn="tl">
                    <a:srgbClr val="000000">
                      <a:alpha val="43137"/>
                    </a:srgbClr>
                  </a:outerShdw>
                </a:effectLst>
              </a:rPr>
              <a:t>, </a:t>
            </a:r>
            <a:r>
              <a:rPr lang="es-CO" i="1" dirty="0" err="1">
                <a:solidFill>
                  <a:schemeClr val="tx2"/>
                </a:solidFill>
                <a:effectLst>
                  <a:outerShdw blurRad="38100" dist="38100" dir="2700000" algn="tl">
                    <a:srgbClr val="000000">
                      <a:alpha val="43137"/>
                    </a:srgbClr>
                  </a:outerShdw>
                </a:effectLst>
              </a:rPr>
              <a:t>that</a:t>
            </a:r>
            <a:r>
              <a:rPr lang="es-CO" i="1" dirty="0">
                <a:solidFill>
                  <a:schemeClr val="tx2"/>
                </a:solidFill>
                <a:effectLst>
                  <a:outerShdw blurRad="38100" dist="38100" dir="2700000" algn="tl">
                    <a:srgbClr val="000000">
                      <a:alpha val="43137"/>
                    </a:srgbClr>
                  </a:outerShdw>
                </a:effectLst>
              </a:rPr>
              <a:t> </a:t>
            </a:r>
            <a:r>
              <a:rPr lang="es-CO" i="1" dirty="0" err="1">
                <a:solidFill>
                  <a:schemeClr val="tx2"/>
                </a:solidFill>
                <a:effectLst>
                  <a:outerShdw blurRad="38100" dist="38100" dir="2700000" algn="tl">
                    <a:srgbClr val="000000">
                      <a:alpha val="43137"/>
                    </a:srgbClr>
                  </a:outerShdw>
                </a:effectLst>
              </a:rPr>
              <a:t>is</a:t>
            </a:r>
            <a:r>
              <a:rPr lang="es-CO" i="1" dirty="0">
                <a:solidFill>
                  <a:schemeClr val="tx2"/>
                </a:solidFill>
                <a:effectLst>
                  <a:outerShdw blurRad="38100" dist="38100" dir="2700000" algn="tl">
                    <a:srgbClr val="000000">
                      <a:alpha val="43137"/>
                    </a:srgbClr>
                  </a:outerShdw>
                </a:effectLst>
              </a:rPr>
              <a:t> </a:t>
            </a:r>
            <a:r>
              <a:rPr lang="es-CO" i="1" dirty="0" err="1">
                <a:solidFill>
                  <a:schemeClr val="tx2"/>
                </a:solidFill>
                <a:effectLst>
                  <a:outerShdw blurRad="38100" dist="38100" dir="2700000" algn="tl">
                    <a:srgbClr val="000000">
                      <a:alpha val="43137"/>
                    </a:srgbClr>
                  </a:outerShdw>
                </a:effectLst>
              </a:rPr>
              <a:t>wanting</a:t>
            </a:r>
            <a:r>
              <a:rPr lang="es-CO" i="1" dirty="0">
                <a:solidFill>
                  <a:schemeClr val="tx2"/>
                </a:solidFill>
                <a:effectLst>
                  <a:outerShdw blurRad="38100" dist="38100" dir="2700000" algn="tl">
                    <a:srgbClr val="000000">
                      <a:alpha val="43137"/>
                    </a:srgbClr>
                  </a:outerShdw>
                </a:effectLst>
              </a:rPr>
              <a:t> in </a:t>
            </a:r>
            <a:r>
              <a:rPr lang="es-CO" i="1" dirty="0" err="1">
                <a:solidFill>
                  <a:schemeClr val="tx2"/>
                </a:solidFill>
                <a:effectLst>
                  <a:outerShdw blurRad="38100" dist="38100" dir="2700000" algn="tl">
                    <a:srgbClr val="000000">
                      <a:alpha val="43137"/>
                    </a:srgbClr>
                  </a:outerShdw>
                </a:effectLst>
              </a:rPr>
              <a:t>the</a:t>
            </a:r>
            <a:r>
              <a:rPr lang="es-CO" i="1" dirty="0">
                <a:solidFill>
                  <a:schemeClr val="tx2"/>
                </a:solidFill>
                <a:effectLst>
                  <a:outerShdw blurRad="38100" dist="38100" dir="2700000" algn="tl">
                    <a:srgbClr val="000000">
                      <a:alpha val="43137"/>
                    </a:srgbClr>
                  </a:outerShdw>
                </a:effectLst>
              </a:rPr>
              <a:t> </a:t>
            </a:r>
            <a:r>
              <a:rPr lang="es-CO" i="1" dirty="0" err="1">
                <a:solidFill>
                  <a:schemeClr val="tx2"/>
                </a:solidFill>
                <a:effectLst>
                  <a:outerShdw blurRad="38100" dist="38100" dir="2700000" algn="tl">
                    <a:srgbClr val="000000">
                      <a:alpha val="43137"/>
                    </a:srgbClr>
                  </a:outerShdw>
                </a:effectLst>
              </a:rPr>
              <a:t>world</a:t>
            </a:r>
            <a:r>
              <a:rPr lang="es-CO" i="1" dirty="0">
                <a:solidFill>
                  <a:schemeClr val="tx2"/>
                </a:solidFill>
                <a:effectLst>
                  <a:outerShdw blurRad="38100" dist="38100" dir="2700000" algn="tl">
                    <a:srgbClr val="000000">
                      <a:alpha val="43137"/>
                    </a:srgbClr>
                  </a:outerShdw>
                </a:effectLst>
              </a:rPr>
              <a:t>", escribió Mary </a:t>
            </a:r>
            <a:r>
              <a:rPr lang="es-CO" i="1" dirty="0" err="1">
                <a:solidFill>
                  <a:schemeClr val="tx2"/>
                </a:solidFill>
                <a:effectLst>
                  <a:outerShdw blurRad="38100" dist="38100" dir="2700000" algn="tl">
                    <a:srgbClr val="000000">
                      <a:alpha val="43137"/>
                    </a:srgbClr>
                  </a:outerShdw>
                </a:effectLst>
              </a:rPr>
              <a:t>Wollstonecraft</a:t>
            </a:r>
            <a:r>
              <a:rPr lang="es-CO" i="1" dirty="0">
                <a:solidFill>
                  <a:schemeClr val="tx2"/>
                </a:solidFill>
                <a:effectLst>
                  <a:outerShdw blurRad="38100" dist="38100" dir="2700000" algn="tl">
                    <a:srgbClr val="000000">
                      <a:alpha val="43137"/>
                    </a:srgbClr>
                  </a:outerShdw>
                </a:effectLst>
              </a:rPr>
              <a:t> pionera del feminismo. El </a:t>
            </a:r>
            <a:r>
              <a:rPr lang="es-CO" i="1" dirty="0" err="1">
                <a:solidFill>
                  <a:schemeClr val="tx2"/>
                </a:solidFill>
                <a:effectLst>
                  <a:outerShdw blurRad="38100" dist="38100" dir="2700000" algn="tl">
                    <a:srgbClr val="000000">
                      <a:alpha val="43137"/>
                    </a:srgbClr>
                  </a:outerShdw>
                </a:effectLst>
              </a:rPr>
              <a:t>empowerment</a:t>
            </a:r>
            <a:r>
              <a:rPr lang="es-CO" i="1" dirty="0">
                <a:solidFill>
                  <a:schemeClr val="tx2"/>
                </a:solidFill>
                <a:effectLst>
                  <a:outerShdw blurRad="38100" dist="38100" dir="2700000" algn="tl">
                    <a:srgbClr val="000000">
                      <a:alpha val="43137"/>
                    </a:srgbClr>
                  </a:outerShdw>
                </a:effectLst>
              </a:rPr>
              <a:t> significa que las personas están en capacidad de ejercer la elección de sus oportunidades por sí mismas. Esto implica que las personas puedan tener influencia en las decisiones que se tomen y diseñen. Para ello se requiere de libertades económicas para que la gente se sienta libre de excesivos controles y regulaciones. Significa también descentralización, que la sociedad civil, las Organizaciones No Gubernamentales (ONGS), participen activamente en el diseño e implementación de decisiones</a:t>
            </a:r>
            <a:r>
              <a:rPr lang="es-CO" i="1" dirty="0">
                <a:solidFill>
                  <a:schemeClr val="tx2"/>
                </a:solidFill>
              </a:rPr>
              <a:t>.</a:t>
            </a:r>
            <a:endParaRPr lang="es-CO" dirty="0">
              <a:solidFill>
                <a:schemeClr val="tx2"/>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6093" y="1052736"/>
            <a:ext cx="3939355" cy="1832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2771800" y="548680"/>
            <a:ext cx="3546677" cy="523220"/>
          </a:xfrm>
          <a:prstGeom prst="rect">
            <a:avLst/>
          </a:prstGeom>
          <a:noFill/>
        </p:spPr>
        <p:txBody>
          <a:bodyPr wrap="none" rtlCol="0">
            <a:spAutoFit/>
          </a:bodyPr>
          <a:lstStyle/>
          <a:p>
            <a:r>
              <a:rPr lang="es-CO" sz="2800" b="1" dirty="0" smtClean="0">
                <a:solidFill>
                  <a:srgbClr val="FF0000"/>
                </a:solidFill>
              </a:rPr>
              <a:t>E</a:t>
            </a:r>
            <a:r>
              <a:rPr lang="es-CO" b="1" dirty="0" smtClean="0">
                <a:solidFill>
                  <a:schemeClr val="tx2"/>
                </a:solidFill>
              </a:rPr>
              <a:t>nfoques</a:t>
            </a:r>
            <a:r>
              <a:rPr lang="es-CO" b="1" dirty="0" smtClean="0"/>
              <a:t> </a:t>
            </a:r>
            <a:r>
              <a:rPr lang="es-CO" b="1" dirty="0" smtClean="0">
                <a:solidFill>
                  <a:schemeClr val="tx2"/>
                </a:solidFill>
              </a:rPr>
              <a:t>del</a:t>
            </a:r>
            <a:r>
              <a:rPr lang="es-CO" b="1" dirty="0" smtClean="0"/>
              <a:t> </a:t>
            </a:r>
            <a:r>
              <a:rPr lang="es-CO" sz="2800" b="1" dirty="0">
                <a:solidFill>
                  <a:srgbClr val="FF0000"/>
                </a:solidFill>
              </a:rPr>
              <a:t>D</a:t>
            </a:r>
            <a:r>
              <a:rPr lang="es-CO" b="1" dirty="0" smtClean="0">
                <a:solidFill>
                  <a:schemeClr val="tx2"/>
                </a:solidFill>
              </a:rPr>
              <a:t>esarrollo</a:t>
            </a:r>
            <a:r>
              <a:rPr lang="es-CO" b="1" dirty="0" smtClean="0"/>
              <a:t> </a:t>
            </a:r>
            <a:r>
              <a:rPr lang="es-CO" sz="2800" b="1" dirty="0">
                <a:solidFill>
                  <a:srgbClr val="FF0000"/>
                </a:solidFill>
              </a:rPr>
              <a:t>H</a:t>
            </a:r>
            <a:r>
              <a:rPr lang="es-CO" b="1" dirty="0" smtClean="0">
                <a:solidFill>
                  <a:schemeClr val="tx2"/>
                </a:solidFill>
              </a:rPr>
              <a:t>umano</a:t>
            </a:r>
            <a:endParaRPr lang="es-CO" b="1" dirty="0">
              <a:solidFill>
                <a:schemeClr val="tx2"/>
              </a:solidFill>
            </a:endParaRPr>
          </a:p>
        </p:txBody>
      </p:sp>
    </p:spTree>
    <p:extLst>
      <p:ext uri="{BB962C8B-B14F-4D97-AF65-F5344CB8AC3E}">
        <p14:creationId xmlns:p14="http://schemas.microsoft.com/office/powerpoint/2010/main" val="2710256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4.bp.blogspot.com/_qH4EMf8a7Ls/TGEZJh_KbcI/AAAAAAAAAJg/nT8-tLF0JxI/s1600/MENSAJE%2520CREATIVID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4720" y="3284984"/>
            <a:ext cx="2889448" cy="2889449"/>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1835696" y="1268760"/>
            <a:ext cx="5454352" cy="1200329"/>
          </a:xfrm>
          <a:prstGeom prst="rect">
            <a:avLst/>
          </a:prstGeom>
        </p:spPr>
        <p:txBody>
          <a:bodyPr wrap="square">
            <a:spAutoFit/>
          </a:bodyPr>
          <a:lstStyle/>
          <a:p>
            <a:pPr algn="ctr"/>
            <a:r>
              <a:rPr lang="es-ES" b="1" i="1" dirty="0">
                <a:solidFill>
                  <a:srgbClr val="800000"/>
                </a:solidFill>
                <a:effectLst>
                  <a:outerShdw blurRad="38100" dist="38100" dir="2700000" algn="tl">
                    <a:srgbClr val="000000">
                      <a:alpha val="43137"/>
                    </a:srgbClr>
                  </a:outerShdw>
                </a:effectLst>
              </a:rPr>
              <a:t>CÓMO INFLUYE EL </a:t>
            </a:r>
            <a:r>
              <a:rPr lang="es-ES" b="1" i="1" dirty="0" smtClean="0">
                <a:solidFill>
                  <a:srgbClr val="800000"/>
                </a:solidFill>
                <a:effectLst>
                  <a:outerShdw blurRad="38100" dist="38100" dir="2700000" algn="tl">
                    <a:srgbClr val="000000">
                      <a:alpha val="43137"/>
                    </a:srgbClr>
                  </a:outerShdw>
                </a:effectLst>
              </a:rPr>
              <a:t>DESARROLLO </a:t>
            </a:r>
            <a:r>
              <a:rPr lang="es-ES" b="1" i="1" dirty="0">
                <a:solidFill>
                  <a:srgbClr val="800000"/>
                </a:solidFill>
                <a:effectLst>
                  <a:outerShdw blurRad="38100" dist="38100" dir="2700000" algn="tl">
                    <a:srgbClr val="000000">
                      <a:alpha val="43137"/>
                    </a:srgbClr>
                  </a:outerShdw>
                </a:effectLst>
              </a:rPr>
              <a:t>HUMANO </a:t>
            </a:r>
            <a:r>
              <a:rPr lang="es-ES" b="1" i="1" dirty="0" smtClean="0">
                <a:solidFill>
                  <a:srgbClr val="800000"/>
                </a:solidFill>
                <a:effectLst>
                  <a:outerShdw blurRad="38100" dist="38100" dir="2700000" algn="tl">
                    <a:srgbClr val="000000">
                      <a:alpha val="43137"/>
                    </a:srgbClr>
                  </a:outerShdw>
                </a:effectLst>
              </a:rPr>
              <a:t> EN </a:t>
            </a:r>
            <a:r>
              <a:rPr lang="es-ES" b="1" i="1" dirty="0">
                <a:solidFill>
                  <a:srgbClr val="800000"/>
                </a:solidFill>
                <a:effectLst>
                  <a:outerShdw blurRad="38100" dist="38100" dir="2700000" algn="tl">
                    <a:srgbClr val="000000">
                      <a:alpha val="43137"/>
                    </a:srgbClr>
                  </a:outerShdw>
                </a:effectLst>
              </a:rPr>
              <a:t>LA MENTALIDAD DEL EMPRENDEDOR</a:t>
            </a:r>
            <a:r>
              <a:rPr lang="es-ES" b="1" i="1" dirty="0" smtClean="0">
                <a:solidFill>
                  <a:srgbClr val="800000"/>
                </a:solidFill>
                <a:effectLst>
                  <a:outerShdw blurRad="38100" dist="38100" dir="2700000" algn="tl">
                    <a:srgbClr val="000000">
                      <a:alpha val="43137"/>
                    </a:srgbClr>
                  </a:outerShdw>
                </a:effectLst>
              </a:rPr>
              <a:t>?</a:t>
            </a:r>
          </a:p>
          <a:p>
            <a:pPr algn="ctr"/>
            <a:endParaRPr lang="es-ES" dirty="0"/>
          </a:p>
          <a:p>
            <a:pPr algn="just"/>
            <a:r>
              <a:rPr lang="es-ES" dirty="0" smtClean="0"/>
              <a:t>En parejas: </a:t>
            </a:r>
            <a:r>
              <a:rPr lang="es-ES" dirty="0" smtClean="0"/>
              <a:t>Elaborar ensayo de 2 páginas tamaño carta.</a:t>
            </a:r>
            <a:endParaRPr lang="es-CO" dirty="0"/>
          </a:p>
        </p:txBody>
      </p:sp>
    </p:spTree>
    <p:extLst>
      <p:ext uri="{BB962C8B-B14F-4D97-AF65-F5344CB8AC3E}">
        <p14:creationId xmlns:p14="http://schemas.microsoft.com/office/powerpoint/2010/main" val="230929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solidFill>
                  <a:schemeClr val="tx2">
                    <a:lumMod val="50000"/>
                  </a:schemeClr>
                </a:solidFill>
              </a:rPr>
              <a:t>Desarrollo Humano</a:t>
            </a:r>
            <a:endParaRPr lang="es-CO" dirty="0"/>
          </a:p>
        </p:txBody>
      </p:sp>
      <p:sp>
        <p:nvSpPr>
          <p:cNvPr id="3" name="2 Marcador de contenido"/>
          <p:cNvSpPr>
            <a:spLocks noGrp="1"/>
          </p:cNvSpPr>
          <p:nvPr>
            <p:ph idx="1"/>
          </p:nvPr>
        </p:nvSpPr>
        <p:spPr>
          <a:xfrm>
            <a:off x="971600" y="3501008"/>
            <a:ext cx="6912768" cy="1108720"/>
          </a:xfrm>
        </p:spPr>
        <p:txBody>
          <a:bodyPr/>
          <a:lstStyle/>
          <a:p>
            <a:pPr marL="0" indent="0" algn="ctr">
              <a:buNone/>
            </a:pPr>
            <a:r>
              <a:rPr lang="es-CO" dirty="0" smtClean="0">
                <a:solidFill>
                  <a:schemeClr val="tx2">
                    <a:lumMod val="50000"/>
                  </a:schemeClr>
                </a:solidFill>
              </a:rPr>
              <a:t>La riqueza de la vida humana: qué es ?</a:t>
            </a:r>
            <a:endParaRPr lang="es-CO" dirty="0"/>
          </a:p>
        </p:txBody>
      </p:sp>
      <p:sp>
        <p:nvSpPr>
          <p:cNvPr id="4" name="3 Rectángulo"/>
          <p:cNvSpPr/>
          <p:nvPr/>
        </p:nvSpPr>
        <p:spPr>
          <a:xfrm>
            <a:off x="2286000" y="1844824"/>
            <a:ext cx="4572000" cy="923330"/>
          </a:xfrm>
          <a:prstGeom prst="rect">
            <a:avLst/>
          </a:prstGeom>
        </p:spPr>
        <p:txBody>
          <a:bodyPr>
            <a:spAutoFit/>
          </a:bodyPr>
          <a:lstStyle/>
          <a:p>
            <a:pPr algn="ctr"/>
            <a:r>
              <a:rPr lang="es-CO" i="1" dirty="0" smtClean="0">
                <a:solidFill>
                  <a:schemeClr val="tx2">
                    <a:lumMod val="50000"/>
                  </a:schemeClr>
                </a:solidFill>
              </a:rPr>
              <a:t>“El desarrollo humano se ocupa del aumento de la riqueza de la vida humana en lugar de la riqueza de la economía”.</a:t>
            </a:r>
            <a:endParaRPr lang="es-CO" i="1" dirty="0" smtClean="0">
              <a:solidFill>
                <a:schemeClr val="tx2">
                  <a:lumMod val="50000"/>
                </a:schemeClr>
              </a:solidFill>
            </a:endParaRP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133657"/>
            <a:ext cx="2676892" cy="195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00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04920" y="2420888"/>
            <a:ext cx="7920880" cy="3416320"/>
          </a:xfrm>
          <a:prstGeom prst="rect">
            <a:avLst/>
          </a:prstGeom>
        </p:spPr>
        <p:txBody>
          <a:bodyPr wrap="square">
            <a:spAutoFit/>
          </a:bodyPr>
          <a:lstStyle/>
          <a:p>
            <a:endParaRPr lang="es-CO" dirty="0" smtClean="0"/>
          </a:p>
          <a:p>
            <a:pPr marL="3086100" lvl="6" indent="-342900">
              <a:buFont typeface="+mj-lt"/>
              <a:buAutoNum type="arabicPeriod"/>
            </a:pPr>
            <a:r>
              <a:rPr lang="es-CO" b="1" dirty="0" smtClean="0"/>
              <a:t>el progreso social</a:t>
            </a:r>
            <a:endParaRPr lang="es-CO" dirty="0"/>
          </a:p>
          <a:p>
            <a:pPr marL="3086100" lvl="6" indent="-342900">
              <a:buFont typeface="+mj-lt"/>
              <a:buAutoNum type="arabicPeriod"/>
            </a:pPr>
            <a:r>
              <a:rPr lang="es-CO" b="1" dirty="0" smtClean="0"/>
              <a:t>la economía</a:t>
            </a:r>
            <a:endParaRPr lang="es-CO" dirty="0" smtClean="0"/>
          </a:p>
          <a:p>
            <a:pPr marL="3086100" lvl="6" indent="-342900">
              <a:buFont typeface="+mj-lt"/>
              <a:buAutoNum type="arabicPeriod"/>
            </a:pPr>
            <a:r>
              <a:rPr lang="es-CO" b="1" dirty="0" smtClean="0"/>
              <a:t>la eficiencia</a:t>
            </a:r>
            <a:r>
              <a:rPr lang="es-CO" dirty="0" smtClean="0"/>
              <a:t> </a:t>
            </a:r>
          </a:p>
          <a:p>
            <a:pPr marL="3086100" lvl="6" indent="-342900">
              <a:buFont typeface="+mj-lt"/>
              <a:buAutoNum type="arabicPeriod"/>
            </a:pPr>
            <a:r>
              <a:rPr lang="es-CO" b="1" dirty="0" smtClean="0"/>
              <a:t>la igualdad</a:t>
            </a:r>
            <a:r>
              <a:rPr lang="es-CO" dirty="0" smtClean="0"/>
              <a:t> </a:t>
            </a:r>
          </a:p>
          <a:p>
            <a:pPr marL="3086100" lvl="6" indent="-342900">
              <a:buFont typeface="+mj-lt"/>
              <a:buAutoNum type="arabicPeriod"/>
            </a:pPr>
            <a:r>
              <a:rPr lang="es-CO" b="1" dirty="0" smtClean="0"/>
              <a:t>la participación y la libertad</a:t>
            </a:r>
            <a:r>
              <a:rPr lang="es-CO" dirty="0" smtClean="0"/>
              <a:t> </a:t>
            </a:r>
          </a:p>
          <a:p>
            <a:pPr marL="3086100" lvl="6" indent="-342900">
              <a:buFont typeface="+mj-lt"/>
              <a:buAutoNum type="arabicPeriod"/>
            </a:pPr>
            <a:r>
              <a:rPr lang="es-CO" b="1" dirty="0" smtClean="0"/>
              <a:t>la sostenibilidad</a:t>
            </a:r>
            <a:r>
              <a:rPr lang="es-CO" dirty="0" smtClean="0"/>
              <a:t> </a:t>
            </a:r>
          </a:p>
          <a:p>
            <a:pPr marL="3086100" lvl="6" indent="-342900">
              <a:buFont typeface="+mj-lt"/>
              <a:buAutoNum type="arabicPeriod"/>
            </a:pPr>
            <a:r>
              <a:rPr lang="es-CO" b="1" dirty="0" smtClean="0"/>
              <a:t>la seguridad humana</a:t>
            </a:r>
          </a:p>
          <a:p>
            <a:pPr marL="342900" indent="-342900">
              <a:buFont typeface="+mj-lt"/>
              <a:buAutoNum type="arabicPeriod"/>
            </a:pPr>
            <a:endParaRPr lang="es-CO" b="1" dirty="0"/>
          </a:p>
          <a:p>
            <a:pPr algn="ctr"/>
            <a:r>
              <a:rPr lang="es-CO" dirty="0" smtClean="0"/>
              <a:t>Los anteriores  son algunos de los temas y asuntos que se consideran de mayor importancia para el desarrollo humano en la actualidad ….</a:t>
            </a:r>
          </a:p>
          <a:p>
            <a:pPr marL="342900" indent="-342900">
              <a:buFont typeface="+mj-lt"/>
              <a:buAutoNum type="arabicPeriod"/>
            </a:pPr>
            <a:endParaRPr lang="es-CO" dirty="0" smtClean="0"/>
          </a:p>
        </p:txBody>
      </p:sp>
      <p:sp>
        <p:nvSpPr>
          <p:cNvPr id="3" name="1 Título"/>
          <p:cNvSpPr txBox="1">
            <a:spLocks/>
          </p:cNvSpPr>
          <p:nvPr/>
        </p:nvSpPr>
        <p:spPr>
          <a:xfrm>
            <a:off x="683568" y="54868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b="1" dirty="0" smtClean="0">
                <a:solidFill>
                  <a:schemeClr val="tx2">
                    <a:lumMod val="50000"/>
                  </a:schemeClr>
                </a:solidFill>
              </a:rPr>
              <a:t>Desarrollo Humano</a:t>
            </a:r>
          </a:p>
          <a:p>
            <a:endParaRPr lang="es-CO" b="1" dirty="0">
              <a:solidFill>
                <a:schemeClr val="tx2">
                  <a:lumMod val="50000"/>
                </a:schemeClr>
              </a:solidFill>
            </a:endParaRPr>
          </a:p>
        </p:txBody>
      </p:sp>
      <p:sp>
        <p:nvSpPr>
          <p:cNvPr id="4" name="2 Marcador de contenido"/>
          <p:cNvSpPr txBox="1">
            <a:spLocks/>
          </p:cNvSpPr>
          <p:nvPr/>
        </p:nvSpPr>
        <p:spPr>
          <a:xfrm>
            <a:off x="1113384" y="1464345"/>
            <a:ext cx="6912768" cy="110872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s-CO" smtClean="0">
                <a:solidFill>
                  <a:schemeClr val="tx2">
                    <a:lumMod val="50000"/>
                  </a:schemeClr>
                </a:solidFill>
              </a:rPr>
              <a:t>La riqueza de la vida humana: qué es ?</a:t>
            </a:r>
            <a:endParaRPr lang="es-CO" dirty="0"/>
          </a:p>
        </p:txBody>
      </p:sp>
      <p:pic>
        <p:nvPicPr>
          <p:cNvPr id="8194" name="Picture 2" descr="http://t3.gstatic.com/images?q=tbn:ANd9GcSCSQe1MeomEcsSsL38zkexPE0YDTFAXcBhQL_pQl6SYTYV0F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8792" y="2780928"/>
            <a:ext cx="1562100" cy="1562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577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2"/>
          </p:nvPr>
        </p:nvSpPr>
        <p:spPr>
          <a:xfrm>
            <a:off x="467544" y="1628800"/>
            <a:ext cx="4040188" cy="3951288"/>
          </a:xfrm>
        </p:spPr>
        <p:txBody>
          <a:bodyPr>
            <a:normAutofit fontScale="55000" lnSpcReduction="20000"/>
          </a:bodyPr>
          <a:lstStyle/>
          <a:p>
            <a:pPr algn="just"/>
            <a:endParaRPr lang="es-CO" b="1" dirty="0" smtClean="0"/>
          </a:p>
          <a:p>
            <a:pPr algn="just"/>
            <a:endParaRPr lang="es-CO" b="1" dirty="0"/>
          </a:p>
          <a:p>
            <a:pPr algn="just"/>
            <a:r>
              <a:rPr lang="es-CO" b="1" dirty="0" smtClean="0"/>
              <a:t>Progreso social</a:t>
            </a:r>
            <a:r>
              <a:rPr lang="es-CO" dirty="0" smtClean="0"/>
              <a:t>: mayor acceso a la educación, mejores servicios de nutrición y salud.</a:t>
            </a:r>
          </a:p>
          <a:p>
            <a:pPr algn="just"/>
            <a:endParaRPr lang="es-CO" dirty="0" smtClean="0"/>
          </a:p>
          <a:p>
            <a:pPr algn="just"/>
            <a:r>
              <a:rPr lang="es-CO" b="1" dirty="0" smtClean="0"/>
              <a:t>Economía</a:t>
            </a:r>
            <a:r>
              <a:rPr lang="es-CO" dirty="0" smtClean="0"/>
              <a:t>: la importancia del crecimiento económico como medio para reducir las desigualdades y mejorar los niveles de desarrollo humano.</a:t>
            </a:r>
          </a:p>
          <a:p>
            <a:pPr algn="just"/>
            <a:endParaRPr lang="es-CO" dirty="0" smtClean="0"/>
          </a:p>
          <a:p>
            <a:pPr algn="just"/>
            <a:r>
              <a:rPr lang="es-CO" b="1" dirty="0" smtClean="0"/>
              <a:t>La eficiencia</a:t>
            </a:r>
            <a:r>
              <a:rPr lang="es-CO" dirty="0" smtClean="0"/>
              <a:t> en términos de uso y disponibilidad de los recursos. El desarrollo humano propicia el crecimiento y la productividad, siempre y cuando este crecimiento beneficie de manera directa a las personas pobres, las mujeres y otros grupos marginados.</a:t>
            </a:r>
          </a:p>
          <a:p>
            <a:pPr algn="just"/>
            <a:endParaRPr lang="es-CO" dirty="0" smtClean="0"/>
          </a:p>
          <a:p>
            <a:pPr algn="just"/>
            <a:r>
              <a:rPr lang="es-CO" b="1" dirty="0" smtClean="0"/>
              <a:t>Igualdad</a:t>
            </a:r>
            <a:r>
              <a:rPr lang="es-CO" dirty="0" smtClean="0"/>
              <a:t> en cuanto al crecimiento económico y otros parámetros del desarrollo humano.</a:t>
            </a:r>
            <a:endParaRPr lang="es-CO" dirty="0" smtClean="0"/>
          </a:p>
        </p:txBody>
      </p:sp>
      <p:sp>
        <p:nvSpPr>
          <p:cNvPr id="7" name="1 Título"/>
          <p:cNvSpPr txBox="1">
            <a:spLocks noGrp="1"/>
          </p:cNvSpPr>
          <p:nvPr>
            <p:ph type="title"/>
          </p:nvPr>
        </p:nvSpPr>
        <p:spPr>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solidFill>
                  <a:schemeClr val="tx2">
                    <a:lumMod val="50000"/>
                  </a:schemeClr>
                </a:solidFill>
              </a:rPr>
              <a:t>A</a:t>
            </a:r>
            <a:r>
              <a:rPr lang="es-CO" sz="2000" dirty="0" smtClean="0"/>
              <a:t>suntos que actualmente  se consideran de mayor importancia </a:t>
            </a:r>
            <a:br>
              <a:rPr lang="es-CO" sz="2000" dirty="0" smtClean="0"/>
            </a:br>
            <a:r>
              <a:rPr lang="es-CO" sz="2000" dirty="0" smtClean="0"/>
              <a:t>en cuanto al desarrollo humano</a:t>
            </a:r>
            <a:endParaRPr lang="es-CO" sz="2000" b="1" dirty="0">
              <a:solidFill>
                <a:schemeClr val="tx2">
                  <a:lumMod val="50000"/>
                </a:schemeClr>
              </a:solidFill>
            </a:endParaRPr>
          </a:p>
        </p:txBody>
      </p:sp>
      <p:pic>
        <p:nvPicPr>
          <p:cNvPr id="1026" name="Picture 2" descr="http://www.gifanimados.com/profesiones/medicos/10.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340768"/>
            <a:ext cx="2381250" cy="208597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9712" y="3573016"/>
            <a:ext cx="177165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jpigrost.gif (5437 byte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313537" y="4941168"/>
            <a:ext cx="1524000" cy="97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0365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Marcador de contenido"/>
          <p:cNvSpPr txBox="1">
            <a:spLocks/>
          </p:cNvSpPr>
          <p:nvPr/>
        </p:nvSpPr>
        <p:spPr>
          <a:xfrm>
            <a:off x="4644008" y="1628800"/>
            <a:ext cx="4041775" cy="3951288"/>
          </a:xfrm>
          <a:prstGeom prst="rect">
            <a:avLst/>
          </a:prstGeom>
        </p:spPr>
        <p:txBody>
          <a:bodyPr>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CO" b="1" dirty="0" smtClean="0"/>
              <a:t>Participación y la libertad</a:t>
            </a:r>
            <a:r>
              <a:rPr lang="es-CO" dirty="0"/>
              <a:t>,</a:t>
            </a:r>
            <a:r>
              <a:rPr lang="es-CO" dirty="0" smtClean="0"/>
              <a:t> en especial mediante el empoderamiento, la gobernabilidad democrática, la igualdad de géneros, los derechos civiles y políticos y la libertad cultural, particularmente en los grupos marginales definidos por parámetros tales como urbanos/rurales, sexo, edad, religión, origen étnico, parámetros físicos y mentales, etc.</a:t>
            </a:r>
          </a:p>
          <a:p>
            <a:pPr algn="just"/>
            <a:endParaRPr lang="es-CO" dirty="0" smtClean="0"/>
          </a:p>
          <a:p>
            <a:pPr algn="just"/>
            <a:r>
              <a:rPr lang="es-CO" b="1" dirty="0" smtClean="0"/>
              <a:t>Sostenibilidad</a:t>
            </a:r>
            <a:r>
              <a:rPr lang="es-CO" dirty="0" smtClean="0"/>
              <a:t> para las generaciones futuras, en términos ecológicos, económicos y sociales.</a:t>
            </a:r>
          </a:p>
          <a:p>
            <a:pPr algn="just"/>
            <a:endParaRPr lang="es-CO" dirty="0" smtClean="0"/>
          </a:p>
          <a:p>
            <a:pPr algn="just"/>
            <a:r>
              <a:rPr lang="es-CO" b="1" dirty="0" smtClean="0"/>
              <a:t>Seguridad humana</a:t>
            </a:r>
            <a:r>
              <a:rPr lang="es-CO" dirty="0" smtClean="0"/>
              <a:t>: la seguridad ante amenazas crónicas de la vida cotidiana tales como el hambre y las discontinuidades repentinas como la desocupación, la hambruna, los conflictos, etc.</a:t>
            </a:r>
          </a:p>
          <a:p>
            <a:endParaRPr lang="es-CO" dirty="0"/>
          </a:p>
        </p:txBody>
      </p:sp>
      <p:sp>
        <p:nvSpPr>
          <p:cNvPr id="4" name="1 Título"/>
          <p:cNvSpPr txBox="1">
            <a:spLocks/>
          </p:cNvSpPr>
          <p:nvPr/>
        </p:nvSpPr>
        <p:spPr>
          <a:xfrm>
            <a:off x="457200" y="27463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smtClean="0">
                <a:solidFill>
                  <a:schemeClr val="tx2">
                    <a:lumMod val="50000"/>
                  </a:schemeClr>
                </a:solidFill>
              </a:rPr>
              <a:t>A</a:t>
            </a:r>
            <a:r>
              <a:rPr lang="es-CO" sz="2000" smtClean="0"/>
              <a:t>suntos que actualmente  se consideran de mayor importancia </a:t>
            </a:r>
            <a:br>
              <a:rPr lang="es-CO" sz="2000" smtClean="0"/>
            </a:br>
            <a:r>
              <a:rPr lang="es-CO" sz="2000" smtClean="0"/>
              <a:t>en cuanto al desarrollo humano</a:t>
            </a:r>
            <a:endParaRPr lang="es-CO" sz="2000" b="1" dirty="0">
              <a:solidFill>
                <a:schemeClr val="tx2">
                  <a:lumMod val="50000"/>
                </a:schemeClr>
              </a:solidFill>
            </a:endParaRPr>
          </a:p>
        </p:txBody>
      </p:sp>
      <p:pic>
        <p:nvPicPr>
          <p:cNvPr id="2050" name="Picture 2" descr="campesino.gif (14679 byte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648484"/>
            <a:ext cx="1012462" cy="15340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g00011_.gif (5288 byt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1772816"/>
            <a:ext cx="1247775" cy="14097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cowgirl3.gif (9151 byte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972255" y="3112374"/>
            <a:ext cx="952500" cy="15906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32vc1n.gif (6914 byt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106350" y="4026774"/>
            <a:ext cx="1828800"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schule03.gif (11913 byte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933450" y="4703049"/>
            <a:ext cx="1991305" cy="1172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964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0" name="Picture 10" descr="http://joseangelprofe.blogspot.es/img/on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689758"/>
            <a:ext cx="3067608" cy="2168242"/>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666408" y="352524"/>
            <a:ext cx="7992888" cy="4401205"/>
          </a:xfrm>
          <a:prstGeom prst="rect">
            <a:avLst/>
          </a:prstGeom>
        </p:spPr>
        <p:txBody>
          <a:bodyPr wrap="square">
            <a:spAutoFit/>
          </a:bodyPr>
          <a:lstStyle/>
          <a:p>
            <a:pPr algn="ctr"/>
            <a:r>
              <a:rPr lang="es-CO" b="1" dirty="0"/>
              <a:t>8 Objetivos del Milenio para </a:t>
            </a:r>
            <a:r>
              <a:rPr lang="es-CO" b="1" dirty="0" smtClean="0"/>
              <a:t>los </a:t>
            </a:r>
            <a:r>
              <a:rPr lang="es-CO" b="1" dirty="0"/>
              <a:t>100 </a:t>
            </a:r>
            <a:r>
              <a:rPr lang="es-CO" b="1" dirty="0" smtClean="0"/>
              <a:t>países de la ONU</a:t>
            </a:r>
          </a:p>
          <a:p>
            <a:pPr algn="ctr"/>
            <a:r>
              <a:rPr lang="es-CO" sz="1200" b="1" dirty="0" smtClean="0"/>
              <a:t>(Organización de las Naciones Unidas)</a:t>
            </a:r>
          </a:p>
          <a:p>
            <a:pPr algn="ctr"/>
            <a:endParaRPr lang="es-CO" b="1" dirty="0" smtClean="0"/>
          </a:p>
          <a:p>
            <a:pPr algn="ctr"/>
            <a:endParaRPr lang="es-CO" b="1" dirty="0" smtClean="0"/>
          </a:p>
          <a:p>
            <a:pPr algn="ctr"/>
            <a:endParaRPr lang="es-CO" b="1" dirty="0" smtClean="0"/>
          </a:p>
          <a:p>
            <a:pPr algn="ctr"/>
            <a:endParaRPr lang="es-CO" b="1" dirty="0"/>
          </a:p>
          <a:p>
            <a:pPr algn="ctr"/>
            <a:endParaRPr lang="es-CO" dirty="0">
              <a:solidFill>
                <a:srgbClr val="FF0000"/>
              </a:solidFill>
            </a:endParaRPr>
          </a:p>
          <a:p>
            <a:r>
              <a:rPr lang="es-CO" sz="2000" b="1" dirty="0">
                <a:solidFill>
                  <a:srgbClr val="FF0000"/>
                </a:solidFill>
              </a:rPr>
              <a:t>Objetivo 1:</a:t>
            </a:r>
            <a:r>
              <a:rPr lang="es-CO" sz="2000" dirty="0">
                <a:solidFill>
                  <a:srgbClr val="FF0000"/>
                </a:solidFill>
              </a:rPr>
              <a:t> </a:t>
            </a:r>
            <a:r>
              <a:rPr lang="es-CO" sz="2000" dirty="0">
                <a:solidFill>
                  <a:srgbClr val="FF0000"/>
                </a:solidFill>
                <a:hlinkClick r:id="rId3"/>
              </a:rPr>
              <a:t>Erradicar la Pobreza extrema y el Hambre</a:t>
            </a:r>
            <a:endParaRPr lang="es-CO" sz="2000" dirty="0">
              <a:solidFill>
                <a:srgbClr val="FF0000"/>
              </a:solidFill>
            </a:endParaRPr>
          </a:p>
          <a:p>
            <a:r>
              <a:rPr lang="es-CO" sz="2000" b="1" dirty="0">
                <a:solidFill>
                  <a:srgbClr val="FF0000"/>
                </a:solidFill>
              </a:rPr>
              <a:t>Objetivo 2:</a:t>
            </a:r>
            <a:r>
              <a:rPr lang="es-CO" sz="2000" dirty="0">
                <a:solidFill>
                  <a:srgbClr val="FF0000"/>
                </a:solidFill>
              </a:rPr>
              <a:t> </a:t>
            </a:r>
            <a:r>
              <a:rPr lang="es-CO" sz="2000" dirty="0">
                <a:solidFill>
                  <a:srgbClr val="FF0000"/>
                </a:solidFill>
                <a:hlinkClick r:id="rId4"/>
              </a:rPr>
              <a:t>Lograr la enseñanza primaria universal.</a:t>
            </a:r>
            <a:endParaRPr lang="es-CO" sz="2000" dirty="0">
              <a:solidFill>
                <a:srgbClr val="FF0000"/>
              </a:solidFill>
            </a:endParaRPr>
          </a:p>
          <a:p>
            <a:r>
              <a:rPr lang="es-CO" sz="2000" b="1" dirty="0">
                <a:solidFill>
                  <a:srgbClr val="FF0000"/>
                </a:solidFill>
              </a:rPr>
              <a:t>Objetivo 3:</a:t>
            </a:r>
            <a:r>
              <a:rPr lang="es-CO" sz="2000" dirty="0">
                <a:solidFill>
                  <a:srgbClr val="FF0000"/>
                </a:solidFill>
              </a:rPr>
              <a:t> </a:t>
            </a:r>
            <a:r>
              <a:rPr lang="es-CO" sz="2000" dirty="0">
                <a:solidFill>
                  <a:srgbClr val="FF0000"/>
                </a:solidFill>
                <a:hlinkClick r:id="rId5"/>
              </a:rPr>
              <a:t>Promover la igualdad de género y la autonomía de la mujer.</a:t>
            </a:r>
            <a:endParaRPr lang="es-CO" sz="2000" dirty="0">
              <a:solidFill>
                <a:srgbClr val="FF0000"/>
              </a:solidFill>
            </a:endParaRPr>
          </a:p>
          <a:p>
            <a:r>
              <a:rPr lang="es-CO" sz="2000" b="1" dirty="0">
                <a:solidFill>
                  <a:srgbClr val="FF0000"/>
                </a:solidFill>
              </a:rPr>
              <a:t>Objetivo 4:</a:t>
            </a:r>
            <a:r>
              <a:rPr lang="es-CO" sz="2000" dirty="0">
                <a:solidFill>
                  <a:srgbClr val="FF0000"/>
                </a:solidFill>
              </a:rPr>
              <a:t> </a:t>
            </a:r>
            <a:r>
              <a:rPr lang="es-CO" sz="2000" dirty="0">
                <a:solidFill>
                  <a:srgbClr val="FF0000"/>
                </a:solidFill>
                <a:hlinkClick r:id="rId6"/>
              </a:rPr>
              <a:t>Reducir la mortalidad infantil.</a:t>
            </a:r>
            <a:endParaRPr lang="es-CO" sz="2000" dirty="0">
              <a:solidFill>
                <a:srgbClr val="FF0000"/>
              </a:solidFill>
            </a:endParaRPr>
          </a:p>
          <a:p>
            <a:r>
              <a:rPr lang="es-CO" sz="2000" b="1" dirty="0">
                <a:solidFill>
                  <a:srgbClr val="FF0000"/>
                </a:solidFill>
              </a:rPr>
              <a:t>Objetivo 5</a:t>
            </a:r>
            <a:r>
              <a:rPr lang="es-CO" sz="2000" dirty="0">
                <a:solidFill>
                  <a:srgbClr val="FF0000"/>
                </a:solidFill>
              </a:rPr>
              <a:t>: </a:t>
            </a:r>
            <a:r>
              <a:rPr lang="es-CO" sz="2000" dirty="0">
                <a:solidFill>
                  <a:srgbClr val="FF0000"/>
                </a:solidFill>
                <a:hlinkClick r:id="rId7"/>
              </a:rPr>
              <a:t>Mejorar la salud materna.</a:t>
            </a:r>
            <a:endParaRPr lang="es-CO" sz="2000" dirty="0">
              <a:solidFill>
                <a:srgbClr val="FF0000"/>
              </a:solidFill>
            </a:endParaRPr>
          </a:p>
          <a:p>
            <a:r>
              <a:rPr lang="es-CO" sz="2000" b="1" dirty="0">
                <a:solidFill>
                  <a:srgbClr val="FF0000"/>
                </a:solidFill>
              </a:rPr>
              <a:t>Objetivo 6:</a:t>
            </a:r>
            <a:r>
              <a:rPr lang="es-CO" sz="2000" dirty="0">
                <a:solidFill>
                  <a:srgbClr val="FF0000"/>
                </a:solidFill>
              </a:rPr>
              <a:t> </a:t>
            </a:r>
            <a:r>
              <a:rPr lang="es-CO" sz="2000" dirty="0">
                <a:solidFill>
                  <a:srgbClr val="FF0000"/>
                </a:solidFill>
                <a:hlinkClick r:id="rId8"/>
              </a:rPr>
              <a:t>Combatir el VIH SIDA, el paludismo y otras enfermedades.</a:t>
            </a:r>
            <a:endParaRPr lang="es-CO" sz="2000" dirty="0">
              <a:solidFill>
                <a:srgbClr val="FF0000"/>
              </a:solidFill>
            </a:endParaRPr>
          </a:p>
          <a:p>
            <a:r>
              <a:rPr lang="es-CO" sz="2000" b="1" dirty="0">
                <a:solidFill>
                  <a:srgbClr val="FF0000"/>
                </a:solidFill>
              </a:rPr>
              <a:t>Objetivo 7:</a:t>
            </a:r>
            <a:r>
              <a:rPr lang="es-CO" sz="2000" dirty="0">
                <a:solidFill>
                  <a:srgbClr val="FF0000"/>
                </a:solidFill>
              </a:rPr>
              <a:t> </a:t>
            </a:r>
            <a:r>
              <a:rPr lang="es-CO" sz="2000" dirty="0">
                <a:solidFill>
                  <a:srgbClr val="FF0000"/>
                </a:solidFill>
                <a:hlinkClick r:id="rId9"/>
              </a:rPr>
              <a:t>Garantizar la sostenibilidad del medio ambiente.</a:t>
            </a:r>
            <a:endParaRPr lang="es-CO" sz="2000" dirty="0">
              <a:solidFill>
                <a:srgbClr val="FF0000"/>
              </a:solidFill>
            </a:endParaRPr>
          </a:p>
          <a:p>
            <a:r>
              <a:rPr lang="es-CO" sz="2000" b="1" dirty="0">
                <a:solidFill>
                  <a:srgbClr val="FF0000"/>
                </a:solidFill>
              </a:rPr>
              <a:t>Objetivo 8:</a:t>
            </a:r>
            <a:r>
              <a:rPr lang="es-CO" sz="2000" dirty="0">
                <a:solidFill>
                  <a:srgbClr val="FF0000"/>
                </a:solidFill>
              </a:rPr>
              <a:t> </a:t>
            </a:r>
            <a:r>
              <a:rPr lang="es-CO" sz="2000" dirty="0">
                <a:solidFill>
                  <a:srgbClr val="FF0000"/>
                </a:solidFill>
                <a:hlinkClick r:id="rId10"/>
              </a:rPr>
              <a:t>Fomentar una asociación mundial para el desarrollo</a:t>
            </a:r>
            <a:endParaRPr lang="es-CO" sz="2000" dirty="0">
              <a:solidFill>
                <a:srgbClr val="FF0000"/>
              </a:solidFill>
            </a:endParaRPr>
          </a:p>
        </p:txBody>
      </p:sp>
      <p:pic>
        <p:nvPicPr>
          <p:cNvPr id="10242" name="Picture 2" descr="http://t2.gstatic.com/images?q=tbn:ANd9GcRkI38QTN9hJGiP7H34FS9GZ3vSsvjAJjG1EpWYznMncB0XujrA"/>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355976" y="1052736"/>
            <a:ext cx="864088" cy="867945"/>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data:image/jpeg;base64,/9j/4AAQSkZJRgABAQAAAQABAAD/2wBDAAkGBwgHBgkIBwgKCgkLDRYPDQwMDRsUFRAWIB0iIiAdHx8kKDQsJCYxJx8fLT0tMTU3Ojo6Iys/RD84QzQ5Ojf/2wBDAQoKCg0MDRoPDxo3JR8lNzc3Nzc3Nzc3Nzc3Nzc3Nzc3Nzc3Nzc3Nzc3Nzc3Nzc3Nzc3Nzc3Nzc3Nzc3Nzc3Nzf/wAARCACHAMADASIAAhEBAxEB/8QAHAAAAQQDAQAAAAAAAAAAAAAAAAQFBgcBAgMI/8QAPRAAAgEDAgUBBAcHAwQDAAAAAQIDAAQRBSEGEjFBUWETInGBBxQyQpGhsSMzUmLB0fAVNOEkQ3JzU5Ky/8QAGgEAAgMBAQAAAAAAAAAAAAAAAAQCAwUBBv/EACcRAAMAAgICAgEEAwEAAAAAAAABAgMRBDESIRNBIgUyUZEUQnGB/9oADAMBAAIRAxEAPwC2otWX2wWSPCMccwPSnYEHcEYPSoq0e55T13xSqy1CW2IWUlo/B7Uhh5f1Y7l43rcEhorlBPHOnNGwYd/SulPp79iT9GaKKKACiiuU88cEZkmdUQdSxxQB0yK1Z0X7TAfE1C9b4ovTffVNM5AuM83LlseTnoPkfzpkZL25jZriSKTJIJkDfAHrvXKcyntkpiqa0izUnhkGUljYejA1vzDyKrSCyuCu7xLjwuf613a2bZWvmXHYBdvxzVSy7+i58fX2WLkHpRmq8jDxELFqUgPYBhTnbarqcGxnWcDtIu/4ipfIvtEXha6ZMaKZLXiK3f3bpGgYdzuv406Q3dvOMwzRuP5WBqeypy0d6KwDms104FFFFABRRRQAUUUUARISgsdx+NdQQcZ3pgju/eOW7mlcV6fNef8AJG7WFjpG8kEnPA5U+Oxp3tNSSXCz/s389jUfjuww3rok6E4YZB81fh5FY+uhbLgV9olikEbGio9DdTW+DFIWj7g74rOo8Ri0gjVYs3EzckQ+7nGST6AVp4c85X4rsQyYnC2+h01HUYLGLmkYFz9iMHdqhV9qV1qk+Q3uL94dFH8vk+tN/tW1O6kuJZy0T/bmb7+OwHZf1rqlx7d/YWAIQdZOwHmn5U4lt9ib8sj0ujGbeA45PaTjICrsW9SfX1pbZ2L3DBr/ABzHdeVcAen6fGukdvb2cJkXJkb7TsfePzrFhcree0aSUpAhwSpwXPgenrVGPjb3V+2xiuQ0vGPRu1vpUJYTLECSSOZhn1rYx6Z7vsmTf1BpwtrixAMUNrFGCNvcG/5UyatolreEvaMLO6jORyHCP8R2+IqdcaWta0RWet72OLWdpMmUjQkdDsTSVrf2Te47IAd8HOfjUUTVb/Tr2S1vVaKVSCMnIcdiD3Bp+sNaS5CrLyqcdRVeTite56LY5K6vsWSiULy8iyDzgCkUskWcNlG8Yx+tOiSxyhmDKxHfPXatJreCVcSJzr32yKoQ0mN9lxNf6NeQrdTm50125X593hHnPUgeDVjxurorIwZWGQQeoqntesktx7aAScuCXXP2htsPX+3Sl/APGJtPZaXqMha1JxBO53TJ2U+naib09Mhlw7XlJatFYBzWauFAooooAKKKKAKNh1M87BmHU/rTrb3yyAb4+FQ2YtHPJg598/rXW3vDGw81hVjPUInkVzgbHNd0uc96iVvqJwGyacbe/DjdhVXi0zjlElt7x1cKASKQ8Sj6y9tbo4EpyS425c7H8sj502TW/wDqiIgnkgaNucSxncem+xrSwhV9SeOJi7uerNn2cYGxJ89/ia3+BhmMfm17POc/K6yeK6R0MMszLaREIka5dj18Y2py9rDpliiv7qg8o8Uiv7y304yRxENK7cz75wM9Kieu69PdctlaFTPOwVBjKj4/KocrN+fjPZPi4Nxuuh94j4jjht2RXABwC9R/hfitLky2qyZ9m5cDoSD+u9P+g8A2jmO51KVryYb8r/ZHy6Uu4i4JjuLdH0yBFkiOUGMefA71dHMWvSIVxffZpFqbyuvs2y2dsHpXe+1Mu0amZVlUe/ynrk7f1qv7q6v9IuzbXCPHIn2lZcMo8eDn+IUrhvZpBDNK4BGGC748+N/+KuXJp9rRS+PMv8XsleswLq1osZdVnjHNBKeqt4Poe9Ri0v5XRkCGGSFikmeqkdRTkmoRSrGFcM/Vgu/KAOppBxTGyY1S0U+0jUJcJ1DjGzfEfp8KZ7l6fYs3qltdD9a6g6FVDZUY97PWnZtS54iyOMg5xVd6dxLYQh2bmkxhgign/OlPE9yBbLMvKHwGZB2z2FZLnx3P2aqt+m+mOep6jHLCVcBugJTz2P8Anmoi9wYrtkl5zFIcqxXoc0tvLlrj9lGvLy7saSXUPtBGysSFXYH0xUPBXtb/APC27URNL7Lc4D4vt72CHS72XlvY15VdthKO3zx+NTkGvNkTmKZiGKupDAg437YNW7wNxgmpxx2GoOBdgYRz0l/5ruHNv8a7KsvHaXnJN6Kxms0yKhRRRQBRfEHCutadcTTSWTyQM5IeEc4A364qPYB6gg+D1/CvShANMescKaNqx5rqzQS//JH7rfl1+dKXxU/2mli/UGvVooqGYwv72Sh2pStwI3DK3ut+VSriT6P7vTYnnsHa7thkleX31Hw71BpAyKynIx56iqJwNWtobrkRePcsV3PEV7ZySpFA8kTAFGQZ7d600LisWa3S3iiKeQ/e+0R2/wA9aa7e6yGPcbGk8VsLhZZcZlcYXIzsa2clrFiWzzkKs2ZyhRqHEhmuCLUPLI2wNZ0NGtdSW7vsrOfsq4+6fHzpz4b0aFCP2HtZwRkkVLtW0m1vLQC9tSj42ljcKUPw71iPJKb8f7N9w0khZoHEHtGVEbr6dqmVlcpKuQQMDv3qi4Ly60TW4I3lWa3eTkJIwVzsPTrirQstdiEARX94gDerZhxPlT9PoUqlVOZ+h84i0DTOJLAwX8GTg8kqNh4z5BH6d6pfiXQbrhgvBeO01rJzewnGykDGzfzemSD1HpbdtqOEYk8oP3c7n1pFq9lba5pMmmXa88cp5Q38PcEHyPNOztwmxJ6mmkUvY6ibaBVjZwhwxGQSx8n19BUitb6N4eWRss++M7DaobqNtcaZqU9hfoyzQMVyRjmHZh6Eb0W92Y879/NP45e09+hLK+/XsX3kA0W69qkObSZsh0G6ehp0tb1H5n9rkMObBUb+eorSy1GC5Rbe5VXjf3WBNJ7vTr2yUtYt9Yt85ChveT09elIclvbXT/k0uIk5nye1/AqjlYyAock5BJGc0ttizN+2WQ75z4FMOn6nyyMs2EfO4cYIp5S8Vvskbd/O9VYMdOlVf2T5NxEOZ/oVXiBpCwVRyrkjxWkLsmGjYqy7qQcEGuMkqlCyk8xONjjO1CyAD4VTntW9r0xjhxUen7RbvAfFy6rELHUZFF8gwhJA9qP71NRXnGG4eGZJoHKSIwZWU4ORVxcC8WJr9r7C6Kx38Qw65/eD+IVZgzeX4vshy+L4PznoltFFFMiIUUUUAYIyKhnHHBVvq9pLc2ESR3yqSAoAEvofX1qaVg0HdtdHlGwt5GupLeQMrCQhweq4O9SDRrL6zO8mcRqcDanLiSxWy404gJHKGkEijH8QzWmhyJDCi7Fieb5VX+pV+Mss/S51ktMkGnWhtiDyjzt1+dLNRlt5IGhME0zMDsse3y9a5RTqUX3mBJxt3FKUuow+MZIGct0FY8zvo2Lb37Ki4zs7m0ZZxFdwLzDl9qQwHjfcg/E08aHq5v7KN84kBCyAHoc1O7/RoNYhKXQJVyCAOhH9arvUOGLjQNSd7DneD70bN9oen/NM/JOTGortdCzhrJ5T99ky028ycSNkfE71J9HW41YlrYrFApx7Zhn/AOoqCaVNFqFkycwV2BA2AI85qb8N6mY7OOJQFUDB5R3HWnuJdNeF/RncuFNec/ZHfpP4YkvbBrqNOe/tELRuq/7iMfaUjyOo/LrVNxyBhsa9TXJjuIAM79R6etUDqHB2rX3EuppolhJJZi6f2crEIgBOcAnrgnG3itGac+hP9xH4pJEPMBkU9aTd6lezfV9OgmuJz1SMfmSdh86kWg/Rtq0l7yawFtLVRl2jcO7+i9h8T+HiybODSdAsha2cMUEajsMlj5J7n41zM1S0gx/i/Ir+2+jrVNTUyapcWVq2M55TIwHjmGMfnTHxFwxdcPRx3EV9HeWxYI5T3Sp7ZH9alut8UHmeFJAIju7A7keKa20rVuKrLkgmjtLBcN+0U/tCP0HesmslTXh0ka8Ypa+R/ZDjfOUAyfFLbS55hjm/Gm/WNKvNFufq18q82Mh0bmVh6Gudg533qu4TnaGU3Nproflm5ulOGmahcadfRXlo3LLG2V9fSmOA96Xq2R8RVPtP0OtKlpnoLhXiC34g0xbmH3ZU92aPujU9V554c1654f1JLy3yyDaSLO0inqPj4q+NI1S11eyjvLGUSROO33T4PrWhiyK0YnJ47xV66F1FFFWiwUGiigCp/pl09rW5tNXgXAlUxTY7ld1/LmqDaPcRrbhiQ22fx3q7uP8AR21zhW+tIlzOE9pD/wCa7j8enzrzPHcSwSlGJUEn3Ttg9xRnj5MP/AwX8eb/AKTtNWW3flJHKw6+KWjVbVyeSRWcjGQen+YqFCdHhCs/vEZzXB0ZWDRSZx1Gaz641KTUxcvHT1v2WVZamrBUVtuwXwOxp4WCG9hxcD3Tt1qr9OvJbaYyMxzjAHbJp4j4hlUbsdts0zx+J90JcrmrepY+X3C00E31vRJFEpPvxsfdcf3rrBNexYLaXdrIf3iqFKk+QfWmVOLXi6MTWG4tlcn32Ud8Voxx0ujLyczy7JMkmr6gvsp2XTbIfaBIaVvw/wA9Kd4by00+3WKA+6q4GTmq0uNfmZiVk2PTNJ/9bnbYkmrfj0ihZlT0TvUuIgFYK4X0qJatrTOGJk2APeo9qGrAAh5BzHoB1rXSNPutXnVriNktgR7rDeT/AIqprXsY22tDhw9pc2sXi3FyGW0U5VP4j5+FTW5uwJRbq/JbRAFwO/gUnEsemwluUJgdBtUKvtWmuLh4oDl3bLtnZRjvWO/Gsrdezc1XxzEvoOOdWgv5IbSJQTG5bmA6AjGP0/CmmyhCpzHrXS/0WW25LkT+2Vz72eoPnPiu0aEIAankWpWi3DSdNG8YxilKNtSX7NZ9pgUsPJi3mx1GakvAevz6PrKchLW03uzR+R/F8qh6SEkZFLdPldLuMgjdwPlmuw3L2iOSVctM9OUUUVpnngooooAwa88/SjwyukcUTNCCLa9zOgxsCT7wHz3+dehqiv0hcLHiXRwtuQt7btzwE7A+Vz6/2qeOkq0+ivLLqfx7PO0cRiBQjPrW8y3CpmIjHXel11Y3NjcPa30DwTps0bjBPqPNaxouMfhXcktPT6ZHFc+Hl/shhkvtQjY82GX+ZP7V1TV/dAnhZfBXcU/pZJOpJxnwRW6aHbvs0f4HaiKqfTDJMWtpDAL+2PSYKfDbVk3kLDa4THfBFSE8MWDbtHv5FdoOFbEMD7IN/wCWKYnLv7FawSvojK3fMeS3jeZ/SlMOkarefaIgU9gN6mNrptraJyokafACtZ72OAkLy7VPy2Q14dIbdK4WtbdhLOxeQdSwzT291b6egKY5qZrjVmIIXGaZNQ1BnYKGLP8Awiu+JxZdvXYq17WHndlj3Zu39aT2FvFbqHlGXPpkk0jhQpmWY5cjz2qwuCfo91HUjBf3qfV7fmV1aYczEA5wo7fE0pXExy/Kh3HzMtT8cf2INS4a18aXDdT6WVt2GQRu6D1A3FR5oyuxBr1Fy+7g7jGKgP0gcDRajayX+jwql9GCzRIAqzjx8aUzw8ntGjw8s4l4spd0rkU3pSx3ZXUq6nDKeoPeubAGkTWT2aptnf4UptGH1uDPT2i//oUlORXSzOLqDOf3qdT6ig7s9T0UUVqHngooooAKKKKAGzXNC07XLNrXUbdZEI2boynyD2qruIPopvrNDLoN0LtRv7G4wr/IjY1clYqSpr0RcJvZ5YuZp9PuJLe5gkinjOHRtiPka2j1gEbycvxG9ei+IeFtJ4ih5NUtFdwMLKuzr8DVT8UfRHqNoWm0WUXkIH7s7SD+hpZ468tpjfnieNJr2iMpqMjghSCR3HigancAlNs9AaZr3Qr2ylZbm0uLeRTuXRgaT/V7jm/3TqPU1ZF1HplF44tfwx8kvJ2J5ztjpnp5pHPeJjLMXI7JviuFvZvO6xmR5TncAE5/CpJpPCGs6hgWmmTcuftunKv4mmpzT9CVceiLSPcTnCfs0Pfqfxpfo2h3epTi006B7i4bcgdvUmrU0P6KfeWXW7lSOphtz19CcVYul6TY6TbiDTrZIIx1Cjc/E96s/wAhLoguNT9N6RC+C/o2tNKKXusKl1eAe7HjMcf9z61YCqAAPFZrNLVTp7Y3ETC1IVgjNZoqJMqP6XeE44M8Q6fGEwcXaKMZz9/+9Vgr5FeoNTsYdSsLiyuUDQzxtG49CK8wX1pLpmq3mn3H722maJie4B2PzG9K54+0afDy+S8X9ATmt7bJuof/AGL+orUAneulqv8A1cH/ALF/UUqh1nqWiiitQ8+FFFFABRRRQAUUUUAFYIzRRQBq8SSDEiKw/mGaRyaNpkrFpdPtWJ7mFT/SiigDe20yxtTm2s4Ij/JGBSvFFFAGaKKKACiiigAooooAwapb6aOG5ItYt9bsogUuF9ncAMAecdDv6UUVC1uS7j05yLRCLexu2Ufse38Q/vSm2066W5hPsv8AuL94efjRRSXitmt5PR//2Q=="/>
          <p:cNvSpPr>
            <a:spLocks noChangeAspect="1" noChangeArrowheads="1"/>
          </p:cNvSpPr>
          <p:nvPr/>
        </p:nvSpPr>
        <p:spPr bwMode="auto">
          <a:xfrm>
            <a:off x="63500" y="-546100"/>
            <a:ext cx="1571625"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4" name="AutoShape 6" descr="data:image/jpeg;base64,/9j/4AAQSkZJRgABAQAAAQABAAD/2wBDAAkGBwgHBgkIBwgKCgkLDRYPDQwMDRsUFRAWIB0iIiAdHx8kKDQsJCYxJx8fLT0tMTU3Ojo6Iys/RD84QzQ5Ojf/2wBDAQoKCg0MDRoPDxo3JR8lNzc3Nzc3Nzc3Nzc3Nzc3Nzc3Nzc3Nzc3Nzc3Nzc3Nzc3Nzc3Nzc3Nzc3Nzc3Nzc3Nzf/wAARCACHAMADASIAAhEBAxEB/8QAHAAAAQQDAQAAAAAAAAAAAAAAAAQFBgcBAgMI/8QAPRAAAgEDAgUBBAcHAwQDAAAAAQIDAAQRBSEGEjFBUWETInGBBxQyQpGhsSMzUmLB0fAVNOEkQ3JzU5Ky/8QAGgEAAgMBAQAAAAAAAAAAAAAAAAQCAwUBBv/EACcRAAMAAgICAgEEAwEAAAAAAAABAgMRBDESIRNBIgUyUZEUQnGB/9oADAMBAAIRAxEAPwC2otWX2wWSPCMccwPSnYEHcEYPSoq0e55T13xSqy1CW2IWUlo/B7Uhh5f1Y7l43rcEhorlBPHOnNGwYd/SulPp79iT9GaKKKACiiuU88cEZkmdUQdSxxQB0yK1Z0X7TAfE1C9b4ovTffVNM5AuM83LlseTnoPkfzpkZL25jZriSKTJIJkDfAHrvXKcyntkpiqa0izUnhkGUljYejA1vzDyKrSCyuCu7xLjwuf613a2bZWvmXHYBdvxzVSy7+i58fX2WLkHpRmq8jDxELFqUgPYBhTnbarqcGxnWcDtIu/4ipfIvtEXha6ZMaKZLXiK3f3bpGgYdzuv406Q3dvOMwzRuP5WBqeypy0d6KwDms104FFFFABRRRQAUUUUARISgsdx+NdQQcZ3pgju/eOW7mlcV6fNef8AJG7WFjpG8kEnPA5U+Oxp3tNSSXCz/s389jUfjuww3rok6E4YZB81fh5FY+uhbLgV9olikEbGio9DdTW+DFIWj7g74rOo8Ri0gjVYs3EzckQ+7nGST6AVp4c85X4rsQyYnC2+h01HUYLGLmkYFz9iMHdqhV9qV1qk+Q3uL94dFH8vk+tN/tW1O6kuJZy0T/bmb7+OwHZf1rqlx7d/YWAIQdZOwHmn5U4lt9ib8sj0ujGbeA45PaTjICrsW9SfX1pbZ2L3DBr/ABzHdeVcAen6fGukdvb2cJkXJkb7TsfePzrFhcree0aSUpAhwSpwXPgenrVGPjb3V+2xiuQ0vGPRu1vpUJYTLECSSOZhn1rYx6Z7vsmTf1BpwtrixAMUNrFGCNvcG/5UyatolreEvaMLO6jORyHCP8R2+IqdcaWta0RWet72OLWdpMmUjQkdDsTSVrf2Te47IAd8HOfjUUTVb/Tr2S1vVaKVSCMnIcdiD3Bp+sNaS5CrLyqcdRVeTite56LY5K6vsWSiULy8iyDzgCkUskWcNlG8Yx+tOiSxyhmDKxHfPXatJreCVcSJzr32yKoQ0mN9lxNf6NeQrdTm50125X593hHnPUgeDVjxurorIwZWGQQeoqntesktx7aAScuCXXP2htsPX+3Sl/APGJtPZaXqMha1JxBO53TJ2U+naib09Mhlw7XlJatFYBzWauFAooooAKKKKAKNh1M87BmHU/rTrb3yyAb4+FQ2YtHPJg598/rXW3vDGw81hVjPUInkVzgbHNd0uc96iVvqJwGyacbe/DjdhVXi0zjlElt7x1cKASKQ8Sj6y9tbo4EpyS425c7H8sj502TW/wDqiIgnkgaNucSxncem+xrSwhV9SeOJi7uerNn2cYGxJ89/ia3+BhmMfm17POc/K6yeK6R0MMszLaREIka5dj18Y2py9rDpliiv7qg8o8Uiv7y304yRxENK7cz75wM9Kieu69PdctlaFTPOwVBjKj4/KocrN+fjPZPi4Nxuuh94j4jjht2RXABwC9R/hfitLky2qyZ9m5cDoSD+u9P+g8A2jmO51KVryYb8r/ZHy6Uu4i4JjuLdH0yBFkiOUGMefA71dHMWvSIVxffZpFqbyuvs2y2dsHpXe+1Mu0amZVlUe/ynrk7f1qv7q6v9IuzbXCPHIn2lZcMo8eDn+IUrhvZpBDNK4BGGC748+N/+KuXJp9rRS+PMv8XsleswLq1osZdVnjHNBKeqt4Poe9Ri0v5XRkCGGSFikmeqkdRTkmoRSrGFcM/Vgu/KAOppBxTGyY1S0U+0jUJcJ1DjGzfEfp8KZ7l6fYs3qltdD9a6g6FVDZUY97PWnZtS54iyOMg5xVd6dxLYQh2bmkxhgign/OlPE9yBbLMvKHwGZB2z2FZLnx3P2aqt+m+mOep6jHLCVcBugJTz2P8Anmoi9wYrtkl5zFIcqxXoc0tvLlrj9lGvLy7saSXUPtBGysSFXYH0xUPBXtb/APC27URNL7Lc4D4vt72CHS72XlvY15VdthKO3zx+NTkGvNkTmKZiGKupDAg437YNW7wNxgmpxx2GoOBdgYRz0l/5ruHNv8a7KsvHaXnJN6Kxms0yKhRRRQBRfEHCutadcTTSWTyQM5IeEc4A364qPYB6gg+D1/CvShANMescKaNqx5rqzQS//JH7rfl1+dKXxU/2mli/UGvVooqGYwv72Sh2pStwI3DK3ut+VSriT6P7vTYnnsHa7thkleX31Hw71BpAyKynIx56iqJwNWtobrkRePcsV3PEV7ZySpFA8kTAFGQZ7d600LisWa3S3iiKeQ/e+0R2/wA9aa7e6yGPcbGk8VsLhZZcZlcYXIzsa2clrFiWzzkKs2ZyhRqHEhmuCLUPLI2wNZ0NGtdSW7vsrOfsq4+6fHzpz4b0aFCP2HtZwRkkVLtW0m1vLQC9tSj42ljcKUPw71iPJKb8f7N9w0khZoHEHtGVEbr6dqmVlcpKuQQMDv3qi4Ly60TW4I3lWa3eTkJIwVzsPTrirQstdiEARX94gDerZhxPlT9PoUqlVOZ+h84i0DTOJLAwX8GTg8kqNh4z5BH6d6pfiXQbrhgvBeO01rJzewnGykDGzfzemSD1HpbdtqOEYk8oP3c7n1pFq9lba5pMmmXa88cp5Q38PcEHyPNOztwmxJ6mmkUvY6ibaBVjZwhwxGQSx8n19BUitb6N4eWRss++M7DaobqNtcaZqU9hfoyzQMVyRjmHZh6Eb0W92Y879/NP45e09+hLK+/XsX3kA0W69qkObSZsh0G6ehp0tb1H5n9rkMObBUb+eorSy1GC5Rbe5VXjf3WBNJ7vTr2yUtYt9Yt85ChveT09elIclvbXT/k0uIk5nye1/AqjlYyAock5BJGc0ttizN+2WQ75z4FMOn6nyyMs2EfO4cYIp5S8Vvskbd/O9VYMdOlVf2T5NxEOZ/oVXiBpCwVRyrkjxWkLsmGjYqy7qQcEGuMkqlCyk8xONjjO1CyAD4VTntW9r0xjhxUen7RbvAfFy6rELHUZFF8gwhJA9qP71NRXnGG4eGZJoHKSIwZWU4ORVxcC8WJr9r7C6Kx38Qw65/eD+IVZgzeX4vshy+L4PznoltFFFMiIUUUUAYIyKhnHHBVvq9pLc2ESR3yqSAoAEvofX1qaVg0HdtdHlGwt5GupLeQMrCQhweq4O9SDRrL6zO8mcRqcDanLiSxWy404gJHKGkEijH8QzWmhyJDCi7Fieb5VX+pV+Mss/S51ktMkGnWhtiDyjzt1+dLNRlt5IGhME0zMDsse3y9a5RTqUX3mBJxt3FKUuow+MZIGct0FY8zvo2Lb37Ki4zs7m0ZZxFdwLzDl9qQwHjfcg/E08aHq5v7KN84kBCyAHoc1O7/RoNYhKXQJVyCAOhH9arvUOGLjQNSd7DneD70bN9oen/NM/JOTGortdCzhrJ5T99ky028ycSNkfE71J9HW41YlrYrFApx7Zhn/AOoqCaVNFqFkycwV2BA2AI85qb8N6mY7OOJQFUDB5R3HWnuJdNeF/RncuFNec/ZHfpP4YkvbBrqNOe/tELRuq/7iMfaUjyOo/LrVNxyBhsa9TXJjuIAM79R6etUDqHB2rX3EuppolhJJZi6f2crEIgBOcAnrgnG3itGac+hP9xH4pJEPMBkU9aTd6lezfV9OgmuJz1SMfmSdh86kWg/Rtq0l7yawFtLVRl2jcO7+i9h8T+HiybODSdAsha2cMUEajsMlj5J7n41zM1S0gx/i/Ir+2+jrVNTUyapcWVq2M55TIwHjmGMfnTHxFwxdcPRx3EV9HeWxYI5T3Sp7ZH9alut8UHmeFJAIju7A7keKa20rVuKrLkgmjtLBcN+0U/tCP0HesmslTXh0ka8Ypa+R/ZDjfOUAyfFLbS55hjm/Gm/WNKvNFufq18q82Mh0bmVh6Gudg533qu4TnaGU3Nproflm5ulOGmahcadfRXlo3LLG2V9fSmOA96Xq2R8RVPtP0OtKlpnoLhXiC34g0xbmH3ZU92aPujU9V554c1654f1JLy3yyDaSLO0inqPj4q+NI1S11eyjvLGUSROO33T4PrWhiyK0YnJ47xV66F1FFFWiwUGiigCp/pl09rW5tNXgXAlUxTY7ld1/LmqDaPcRrbhiQ22fx3q7uP8AR21zhW+tIlzOE9pD/wCa7j8enzrzPHcSwSlGJUEn3Ttg9xRnj5MP/AwX8eb/AKTtNWW3flJHKw6+KWjVbVyeSRWcjGQen+YqFCdHhCs/vEZzXB0ZWDRSZx1Gaz641KTUxcvHT1v2WVZamrBUVtuwXwOxp4WCG9hxcD3Tt1qr9OvJbaYyMxzjAHbJp4j4hlUbsdts0zx+J90JcrmrepY+X3C00E31vRJFEpPvxsfdcf3rrBNexYLaXdrIf3iqFKk+QfWmVOLXi6MTWG4tlcn32Ud8Voxx0ujLyczy7JMkmr6gvsp2XTbIfaBIaVvw/wA9Kd4by00+3WKA+6q4GTmq0uNfmZiVk2PTNJ/9bnbYkmrfj0ihZlT0TvUuIgFYK4X0qJatrTOGJk2APeo9qGrAAh5BzHoB1rXSNPutXnVriNktgR7rDeT/AIqprXsY22tDhw9pc2sXi3FyGW0U5VP4j5+FTW5uwJRbq/JbRAFwO/gUnEsemwluUJgdBtUKvtWmuLh4oDl3bLtnZRjvWO/Gsrdezc1XxzEvoOOdWgv5IbSJQTG5bmA6AjGP0/CmmyhCpzHrXS/0WW25LkT+2Vz72eoPnPiu0aEIAankWpWi3DSdNG8YxilKNtSX7NZ9pgUsPJi3mx1GakvAevz6PrKchLW03uzR+R/F8qh6SEkZFLdPldLuMgjdwPlmuw3L2iOSVctM9OUUUVpnngooooAwa88/SjwyukcUTNCCLa9zOgxsCT7wHz3+dehqiv0hcLHiXRwtuQt7btzwE7A+Vz6/2qeOkq0+ivLLqfx7PO0cRiBQjPrW8y3CpmIjHXel11Y3NjcPa30DwTps0bjBPqPNaxouMfhXcktPT6ZHFc+Hl/shhkvtQjY82GX+ZP7V1TV/dAnhZfBXcU/pZJOpJxnwRW6aHbvs0f4HaiKqfTDJMWtpDAL+2PSYKfDbVk3kLDa4THfBFSE8MWDbtHv5FdoOFbEMD7IN/wCWKYnLv7FawSvojK3fMeS3jeZ/SlMOkarefaIgU9gN6mNrptraJyokafACtZ72OAkLy7VPy2Q14dIbdK4WtbdhLOxeQdSwzT291b6egKY5qZrjVmIIXGaZNQ1BnYKGLP8Awiu+JxZdvXYq17WHndlj3Zu39aT2FvFbqHlGXPpkk0jhQpmWY5cjz2qwuCfo91HUjBf3qfV7fmV1aYczEA5wo7fE0pXExy/Kh3HzMtT8cf2INS4a18aXDdT6WVt2GQRu6D1A3FR5oyuxBr1Fy+7g7jGKgP0gcDRajayX+jwql9GCzRIAqzjx8aUzw8ntGjw8s4l4spd0rkU3pSx3ZXUq6nDKeoPeubAGkTWT2aptnf4UptGH1uDPT2i//oUlORXSzOLqDOf3qdT6ig7s9T0UUVqHngooooAKKKKAGzXNC07XLNrXUbdZEI2boynyD2qruIPopvrNDLoN0LtRv7G4wr/IjY1clYqSpr0RcJvZ5YuZp9PuJLe5gkinjOHRtiPka2j1gEbycvxG9ei+IeFtJ4ih5NUtFdwMLKuzr8DVT8UfRHqNoWm0WUXkIH7s7SD+hpZ468tpjfnieNJr2iMpqMjghSCR3HigancAlNs9AaZr3Qr2ylZbm0uLeRTuXRgaT/V7jm/3TqPU1ZF1HplF44tfwx8kvJ2J5ztjpnp5pHPeJjLMXI7JviuFvZvO6xmR5TncAE5/CpJpPCGs6hgWmmTcuftunKv4mmpzT9CVceiLSPcTnCfs0Pfqfxpfo2h3epTi006B7i4bcgdvUmrU0P6KfeWXW7lSOphtz19CcVYul6TY6TbiDTrZIIx1Cjc/E96s/wAhLoguNT9N6RC+C/o2tNKKXusKl1eAe7HjMcf9z61YCqAAPFZrNLVTp7Y3ETC1IVgjNZoqJMqP6XeE44M8Q6fGEwcXaKMZz9/+9Vgr5FeoNTsYdSsLiyuUDQzxtG49CK8wX1pLpmq3mn3H722maJie4B2PzG9K54+0afDy+S8X9ATmt7bJuof/AGL+orUAneulqv8A1cH/ALF/UUqh1nqWiiitQ8+FFFFABRRRQAUUUUAFYIzRRQBq8SSDEiKw/mGaRyaNpkrFpdPtWJ7mFT/SiigDe20yxtTm2s4Ij/JGBSvFFFAGaKKKACiiigAooooAwapb6aOG5ItYt9bsogUuF9ncAMAecdDv6UUVC1uS7j05yLRCLexu2Ufse38Q/vSm2066W5hPsv8AuL94efjRRSXitmt5PR//2Q=="/>
          <p:cNvSpPr>
            <a:spLocks noChangeAspect="1" noChangeArrowheads="1"/>
          </p:cNvSpPr>
          <p:nvPr/>
        </p:nvSpPr>
        <p:spPr bwMode="auto">
          <a:xfrm>
            <a:off x="215900" y="-393700"/>
            <a:ext cx="1571625"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5" name="AutoShape 8" descr="data:image/jpeg;base64,/9j/4AAQSkZJRgABAQAAAQABAAD/2wBDAAkGBwgHBgkIBwgKCgkLDRYPDQwMDRsUFRAWIB0iIiAdHx8kKDQsJCYxJx8fLT0tMTU3Ojo6Iys/RD84QzQ5Ojf/2wBDAQoKCg0MDRoPDxo3JR8lNzc3Nzc3Nzc3Nzc3Nzc3Nzc3Nzc3Nzc3Nzc3Nzc3Nzc3Nzc3Nzc3Nzc3Nzc3Nzc3Nzf/wAARCACHAMADASIAAhEBAxEB/8QAHAAAAQQDAQAAAAAAAAAAAAAAAAQFBgcBAgMI/8QAPRAAAgEDAgUBBAcHAwQDAAAAAQIDAAQRBSEGEjFBUWETInGBBxQyQpGhsSMzUmLB0fAVNOEkQ3JzU5Ky/8QAGgEAAgMBAQAAAAAAAAAAAAAAAAQCAwUBBv/EACcRAAMAAgICAgEEAwEAAAAAAAABAgMRBDESIRNBIgUyUZEUQnGB/9oADAMBAAIRAxEAPwC2otWX2wWSPCMccwPSnYEHcEYPSoq0e55T13xSqy1CW2IWUlo/B7Uhh5f1Y7l43rcEhorlBPHOnNGwYd/SulPp79iT9GaKKKACiiuU88cEZkmdUQdSxxQB0yK1Z0X7TAfE1C9b4ovTffVNM5AuM83LlseTnoPkfzpkZL25jZriSKTJIJkDfAHrvXKcyntkpiqa0izUnhkGUljYejA1vzDyKrSCyuCu7xLjwuf613a2bZWvmXHYBdvxzVSy7+i58fX2WLkHpRmq8jDxELFqUgPYBhTnbarqcGxnWcDtIu/4ipfIvtEXha6ZMaKZLXiK3f3bpGgYdzuv406Q3dvOMwzRuP5WBqeypy0d6KwDms104FFFFABRRRQAUUUUARISgsdx+NdQQcZ3pgju/eOW7mlcV6fNef8AJG7WFjpG8kEnPA5U+Oxp3tNSSXCz/s389jUfjuww3rok6E4YZB81fh5FY+uhbLgV9olikEbGio9DdTW+DFIWj7g74rOo8Ri0gjVYs3EzckQ+7nGST6AVp4c85X4rsQyYnC2+h01HUYLGLmkYFz9iMHdqhV9qV1qk+Q3uL94dFH8vk+tN/tW1O6kuJZy0T/bmb7+OwHZf1rqlx7d/YWAIQdZOwHmn5U4lt9ib8sj0ujGbeA45PaTjICrsW9SfX1pbZ2L3DBr/ABzHdeVcAen6fGukdvb2cJkXJkb7TsfePzrFhcree0aSUpAhwSpwXPgenrVGPjb3V+2xiuQ0vGPRu1vpUJYTLECSSOZhn1rYx6Z7vsmTf1BpwtrixAMUNrFGCNvcG/5UyatolreEvaMLO6jORyHCP8R2+IqdcaWta0RWet72OLWdpMmUjQkdDsTSVrf2Te47IAd8HOfjUUTVb/Tr2S1vVaKVSCMnIcdiD3Bp+sNaS5CrLyqcdRVeTite56LY5K6vsWSiULy8iyDzgCkUskWcNlG8Yx+tOiSxyhmDKxHfPXatJreCVcSJzr32yKoQ0mN9lxNf6NeQrdTm50125X593hHnPUgeDVjxurorIwZWGQQeoqntesktx7aAScuCXXP2htsPX+3Sl/APGJtPZaXqMha1JxBO53TJ2U+naib09Mhlw7XlJatFYBzWauFAooooAKKKKAKNh1M87BmHU/rTrb3yyAb4+FQ2YtHPJg598/rXW3vDGw81hVjPUInkVzgbHNd0uc96iVvqJwGyacbe/DjdhVXi0zjlElt7x1cKASKQ8Sj6y9tbo4EpyS425c7H8sj502TW/wDqiIgnkgaNucSxncem+xrSwhV9SeOJi7uerNn2cYGxJ89/ia3+BhmMfm17POc/K6yeK6R0MMszLaREIka5dj18Y2py9rDpliiv7qg8o8Uiv7y304yRxENK7cz75wM9Kieu69PdctlaFTPOwVBjKj4/KocrN+fjPZPi4Nxuuh94j4jjht2RXABwC9R/hfitLky2qyZ9m5cDoSD+u9P+g8A2jmO51KVryYb8r/ZHy6Uu4i4JjuLdH0yBFkiOUGMefA71dHMWvSIVxffZpFqbyuvs2y2dsHpXe+1Mu0amZVlUe/ynrk7f1qv7q6v9IuzbXCPHIn2lZcMo8eDn+IUrhvZpBDNK4BGGC748+N/+KuXJp9rRS+PMv8XsleswLq1osZdVnjHNBKeqt4Poe9Ri0v5XRkCGGSFikmeqkdRTkmoRSrGFcM/Vgu/KAOppBxTGyY1S0U+0jUJcJ1DjGzfEfp8KZ7l6fYs3qltdD9a6g6FVDZUY97PWnZtS54iyOMg5xVd6dxLYQh2bmkxhgign/OlPE9yBbLMvKHwGZB2z2FZLnx3P2aqt+m+mOep6jHLCVcBugJTz2P8Anmoi9wYrtkl5zFIcqxXoc0tvLlrj9lGvLy7saSXUPtBGysSFXYH0xUPBXtb/APC27URNL7Lc4D4vt72CHS72XlvY15VdthKO3zx+NTkGvNkTmKZiGKupDAg437YNW7wNxgmpxx2GoOBdgYRz0l/5ruHNv8a7KsvHaXnJN6Kxms0yKhRRRQBRfEHCutadcTTSWTyQM5IeEc4A364qPYB6gg+D1/CvShANMescKaNqx5rqzQS//JH7rfl1+dKXxU/2mli/UGvVooqGYwv72Sh2pStwI3DK3ut+VSriT6P7vTYnnsHa7thkleX31Hw71BpAyKynIx56iqJwNWtobrkRePcsV3PEV7ZySpFA8kTAFGQZ7d600LisWa3S3iiKeQ/e+0R2/wA9aa7e6yGPcbGk8VsLhZZcZlcYXIzsa2clrFiWzzkKs2ZyhRqHEhmuCLUPLI2wNZ0NGtdSW7vsrOfsq4+6fHzpz4b0aFCP2HtZwRkkVLtW0m1vLQC9tSj42ljcKUPw71iPJKb8f7N9w0khZoHEHtGVEbr6dqmVlcpKuQQMDv3qi4Ly60TW4I3lWa3eTkJIwVzsPTrirQstdiEARX94gDerZhxPlT9PoUqlVOZ+h84i0DTOJLAwX8GTg8kqNh4z5BH6d6pfiXQbrhgvBeO01rJzewnGykDGzfzemSD1HpbdtqOEYk8oP3c7n1pFq9lba5pMmmXa88cp5Q38PcEHyPNOztwmxJ6mmkUvY6ibaBVjZwhwxGQSx8n19BUitb6N4eWRss++M7DaobqNtcaZqU9hfoyzQMVyRjmHZh6Eb0W92Y879/NP45e09+hLK+/XsX3kA0W69qkObSZsh0G6ehp0tb1H5n9rkMObBUb+eorSy1GC5Rbe5VXjf3WBNJ7vTr2yUtYt9Yt85ChveT09elIclvbXT/k0uIk5nye1/AqjlYyAock5BJGc0ttizN+2WQ75z4FMOn6nyyMs2EfO4cYIp5S8Vvskbd/O9VYMdOlVf2T5NxEOZ/oVXiBpCwVRyrkjxWkLsmGjYqy7qQcEGuMkqlCyk8xONjjO1CyAD4VTntW9r0xjhxUen7RbvAfFy6rELHUZFF8gwhJA9qP71NRXnGG4eGZJoHKSIwZWU4ORVxcC8WJr9r7C6Kx38Qw65/eD+IVZgzeX4vshy+L4PznoltFFFMiIUUUUAYIyKhnHHBVvq9pLc2ESR3yqSAoAEvofX1qaVg0HdtdHlGwt5GupLeQMrCQhweq4O9SDRrL6zO8mcRqcDanLiSxWy404gJHKGkEijH8QzWmhyJDCi7Fieb5VX+pV+Mss/S51ktMkGnWhtiDyjzt1+dLNRlt5IGhME0zMDsse3y9a5RTqUX3mBJxt3FKUuow+MZIGct0FY8zvo2Lb37Ki4zs7m0ZZxFdwLzDl9qQwHjfcg/E08aHq5v7KN84kBCyAHoc1O7/RoNYhKXQJVyCAOhH9arvUOGLjQNSd7DneD70bN9oen/NM/JOTGortdCzhrJ5T99ky028ycSNkfE71J9HW41YlrYrFApx7Zhn/AOoqCaVNFqFkycwV2BA2AI85qb8N6mY7OOJQFUDB5R3HWnuJdNeF/RncuFNec/ZHfpP4YkvbBrqNOe/tELRuq/7iMfaUjyOo/LrVNxyBhsa9TXJjuIAM79R6etUDqHB2rX3EuppolhJJZi6f2crEIgBOcAnrgnG3itGac+hP9xH4pJEPMBkU9aTd6lezfV9OgmuJz1SMfmSdh86kWg/Rtq0l7yawFtLVRl2jcO7+i9h8T+HiybODSdAsha2cMUEajsMlj5J7n41zM1S0gx/i/Ir+2+jrVNTUyapcWVq2M55TIwHjmGMfnTHxFwxdcPRx3EV9HeWxYI5T3Sp7ZH9alut8UHmeFJAIju7A7keKa20rVuKrLkgmjtLBcN+0U/tCP0HesmslTXh0ka8Ypa+R/ZDjfOUAyfFLbS55hjm/Gm/WNKvNFufq18q82Mh0bmVh6Gudg533qu4TnaGU3Nproflm5ulOGmahcadfRXlo3LLG2V9fSmOA96Xq2R8RVPtP0OtKlpnoLhXiC34g0xbmH3ZU92aPujU9V554c1654f1JLy3yyDaSLO0inqPj4q+NI1S11eyjvLGUSROO33T4PrWhiyK0YnJ47xV66F1FFFWiwUGiigCp/pl09rW5tNXgXAlUxTY7ld1/LmqDaPcRrbhiQ22fx3q7uP8AR21zhW+tIlzOE9pD/wCa7j8enzrzPHcSwSlGJUEn3Ttg9xRnj5MP/AwX8eb/AKTtNWW3flJHKw6+KWjVbVyeSRWcjGQen+YqFCdHhCs/vEZzXB0ZWDRSZx1Gaz641KTUxcvHT1v2WVZamrBUVtuwXwOxp4WCG9hxcD3Tt1qr9OvJbaYyMxzjAHbJp4j4hlUbsdts0zx+J90JcrmrepY+X3C00E31vRJFEpPvxsfdcf3rrBNexYLaXdrIf3iqFKk+QfWmVOLXi6MTWG4tlcn32Ud8Voxx0ujLyczy7JMkmr6gvsp2XTbIfaBIaVvw/wA9Kd4by00+3WKA+6q4GTmq0uNfmZiVk2PTNJ/9bnbYkmrfj0ihZlT0TvUuIgFYK4X0qJatrTOGJk2APeo9qGrAAh5BzHoB1rXSNPutXnVriNktgR7rDeT/AIqprXsY22tDhw9pc2sXi3FyGW0U5VP4j5+FTW5uwJRbq/JbRAFwO/gUnEsemwluUJgdBtUKvtWmuLh4oDl3bLtnZRjvWO/Gsrdezc1XxzEvoOOdWgv5IbSJQTG5bmA6AjGP0/CmmyhCpzHrXS/0WW25LkT+2Vz72eoPnPiu0aEIAankWpWi3DSdNG8YxilKNtSX7NZ9pgUsPJi3mx1GakvAevz6PrKchLW03uzR+R/F8qh6SEkZFLdPldLuMgjdwPlmuw3L2iOSVctM9OUUUVpnngooooAwa88/SjwyukcUTNCCLa9zOgxsCT7wHz3+dehqiv0hcLHiXRwtuQt7btzwE7A+Vz6/2qeOkq0+ivLLqfx7PO0cRiBQjPrW8y3CpmIjHXel11Y3NjcPa30DwTps0bjBPqPNaxouMfhXcktPT6ZHFc+Hl/shhkvtQjY82GX+ZP7V1TV/dAnhZfBXcU/pZJOpJxnwRW6aHbvs0f4HaiKqfTDJMWtpDAL+2PSYKfDbVk3kLDa4THfBFSE8MWDbtHv5FdoOFbEMD7IN/wCWKYnLv7FawSvojK3fMeS3jeZ/SlMOkarefaIgU9gN6mNrptraJyokafACtZ72OAkLy7VPy2Q14dIbdK4WtbdhLOxeQdSwzT291b6egKY5qZrjVmIIXGaZNQ1BnYKGLP8Awiu+JxZdvXYq17WHndlj3Zu39aT2FvFbqHlGXPpkk0jhQpmWY5cjz2qwuCfo91HUjBf3qfV7fmV1aYczEA5wo7fE0pXExy/Kh3HzMtT8cf2INS4a18aXDdT6WVt2GQRu6D1A3FR5oyuxBr1Fy+7g7jGKgP0gcDRajayX+jwql9GCzRIAqzjx8aUzw8ntGjw8s4l4spd0rkU3pSx3ZXUq6nDKeoPeubAGkTWT2aptnf4UptGH1uDPT2i//oUlORXSzOLqDOf3qdT6ig7s9T0UUVqHngooooAKKKKAGzXNC07XLNrXUbdZEI2boynyD2qruIPopvrNDLoN0LtRv7G4wr/IjY1clYqSpr0RcJvZ5YuZp9PuJLe5gkinjOHRtiPka2j1gEbycvxG9ei+IeFtJ4ih5NUtFdwMLKuzr8DVT8UfRHqNoWm0WUXkIH7s7SD+hpZ468tpjfnieNJr2iMpqMjghSCR3HigancAlNs9AaZr3Qr2ylZbm0uLeRTuXRgaT/V7jm/3TqPU1ZF1HplF44tfwx8kvJ2J5ztjpnp5pHPeJjLMXI7JviuFvZvO6xmR5TncAE5/CpJpPCGs6hgWmmTcuftunKv4mmpzT9CVceiLSPcTnCfs0Pfqfxpfo2h3epTi006B7i4bcgdvUmrU0P6KfeWXW7lSOphtz19CcVYul6TY6TbiDTrZIIx1Cjc/E96s/wAhLoguNT9N6RC+C/o2tNKKXusKl1eAe7HjMcf9z61YCqAAPFZrNLVTp7Y3ETC1IVgjNZoqJMqP6XeE44M8Q6fGEwcXaKMZz9/+9Vgr5FeoNTsYdSsLiyuUDQzxtG49CK8wX1pLpmq3mn3H722maJie4B2PzG9K54+0afDy+S8X9ATmt7bJuof/AGL+orUAneulqv8A1cH/ALF/UUqh1nqWiiitQ8+FFFFABRRRQAUUUUAFYIzRRQBq8SSDEiKw/mGaRyaNpkrFpdPtWJ7mFT/SiigDe20yxtTm2s4Ij/JGBSvFFFAGaKKKACiiigAooooAwapb6aOG5ItYt9bsogUuF9ncAMAecdDv6UUVC1uS7j05yLRCLexu2Ufse38Q/vSm2066W5hPsv8AuL94efjRRSXitmt5PR//2Q=="/>
          <p:cNvSpPr>
            <a:spLocks noChangeAspect="1" noChangeArrowheads="1"/>
          </p:cNvSpPr>
          <p:nvPr/>
        </p:nvSpPr>
        <p:spPr bwMode="auto">
          <a:xfrm>
            <a:off x="368300" y="-241300"/>
            <a:ext cx="1571625"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Tree>
    <p:extLst>
      <p:ext uri="{BB962C8B-B14F-4D97-AF65-F5344CB8AC3E}">
        <p14:creationId xmlns:p14="http://schemas.microsoft.com/office/powerpoint/2010/main" val="2737466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nos que tejen lared: red de voluntades por el ser huma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075" y="2060848"/>
            <a:ext cx="2286000" cy="1533525"/>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3131838" y="1194535"/>
            <a:ext cx="5688633" cy="2862322"/>
          </a:xfrm>
          <a:prstGeom prst="rect">
            <a:avLst/>
          </a:prstGeom>
        </p:spPr>
        <p:txBody>
          <a:bodyPr wrap="square">
            <a:spAutoFit/>
          </a:bodyPr>
          <a:lstStyle/>
          <a:p>
            <a:pPr algn="r"/>
            <a:r>
              <a:rPr lang="es-CO" b="1" i="1" dirty="0">
                <a:solidFill>
                  <a:srgbClr val="CC0099"/>
                </a:solidFill>
                <a:effectLst>
                  <a:outerShdw blurRad="38100" dist="38100" dir="2700000" algn="tl">
                    <a:srgbClr val="000000">
                      <a:alpha val="43137"/>
                    </a:srgbClr>
                  </a:outerShdw>
                </a:effectLst>
              </a:rPr>
              <a:t>La productividad</a:t>
            </a:r>
            <a:r>
              <a:rPr lang="es-CO" i="1" dirty="0"/>
              <a:t>. </a:t>
            </a:r>
            <a:endParaRPr lang="es-CO" i="1" dirty="0" smtClean="0"/>
          </a:p>
          <a:p>
            <a:pPr algn="just"/>
            <a:r>
              <a:rPr lang="es-CO" i="1" dirty="0"/>
              <a:t/>
            </a:r>
            <a:br>
              <a:rPr lang="es-CO" i="1" dirty="0"/>
            </a:br>
            <a:r>
              <a:rPr lang="es-CO" i="1" dirty="0"/>
              <a:t/>
            </a:r>
            <a:br>
              <a:rPr lang="es-CO" i="1" dirty="0"/>
            </a:br>
            <a:r>
              <a:rPr lang="es-CO" i="1" dirty="0">
                <a:solidFill>
                  <a:srgbClr val="800000"/>
                </a:solidFill>
              </a:rPr>
              <a:t>Consiste en aumentar la productividad mediante la participación de la gente en el proceso productivo. Este es un elemento esencial del Desarrollo Humano, que se traduce en invertir en las personas y en el logro de un ambiente macroeconómico </a:t>
            </a:r>
            <a:r>
              <a:rPr lang="es-CO" i="1" dirty="0" err="1">
                <a:solidFill>
                  <a:srgbClr val="800000"/>
                </a:solidFill>
              </a:rPr>
              <a:t>posibilitante</a:t>
            </a:r>
            <a:r>
              <a:rPr lang="es-CO" i="1" dirty="0">
                <a:solidFill>
                  <a:srgbClr val="800000"/>
                </a:solidFill>
              </a:rPr>
              <a:t>. Muchas sociedades del Este de Asia han logrado importantes avances en su desarrollo invirtiendo en el capital humano. </a:t>
            </a:r>
            <a:endParaRPr lang="es-CO" dirty="0">
              <a:solidFill>
                <a:srgbClr val="800000"/>
              </a:solidFill>
            </a:endParaRPr>
          </a:p>
        </p:txBody>
      </p:sp>
      <p:sp>
        <p:nvSpPr>
          <p:cNvPr id="6" name="5 CuadroTexto"/>
          <p:cNvSpPr txBox="1"/>
          <p:nvPr/>
        </p:nvSpPr>
        <p:spPr>
          <a:xfrm>
            <a:off x="2429477" y="523300"/>
            <a:ext cx="3546677" cy="523220"/>
          </a:xfrm>
          <a:prstGeom prst="rect">
            <a:avLst/>
          </a:prstGeom>
          <a:noFill/>
        </p:spPr>
        <p:txBody>
          <a:bodyPr wrap="none" rtlCol="0">
            <a:spAutoFit/>
          </a:bodyPr>
          <a:lstStyle/>
          <a:p>
            <a:r>
              <a:rPr lang="es-CO" sz="2800" b="1" dirty="0" smtClean="0">
                <a:solidFill>
                  <a:srgbClr val="CC0099"/>
                </a:solidFill>
              </a:rPr>
              <a:t>E</a:t>
            </a:r>
            <a:r>
              <a:rPr lang="es-CO" b="1" dirty="0" smtClean="0">
                <a:solidFill>
                  <a:schemeClr val="accent6">
                    <a:lumMod val="50000"/>
                  </a:schemeClr>
                </a:solidFill>
              </a:rPr>
              <a:t>nfoques del</a:t>
            </a:r>
            <a:r>
              <a:rPr lang="es-CO" b="1" dirty="0" smtClean="0"/>
              <a:t> </a:t>
            </a:r>
            <a:r>
              <a:rPr lang="es-CO" sz="2800" b="1" dirty="0">
                <a:solidFill>
                  <a:srgbClr val="CC0099"/>
                </a:solidFill>
              </a:rPr>
              <a:t>D</a:t>
            </a:r>
            <a:r>
              <a:rPr lang="es-CO" b="1" dirty="0" smtClean="0">
                <a:solidFill>
                  <a:schemeClr val="accent6">
                    <a:lumMod val="50000"/>
                  </a:schemeClr>
                </a:solidFill>
              </a:rPr>
              <a:t>esarrollo</a:t>
            </a:r>
            <a:r>
              <a:rPr lang="es-CO" b="1" dirty="0" smtClean="0"/>
              <a:t> </a:t>
            </a:r>
            <a:r>
              <a:rPr lang="es-CO" sz="2800" b="1" dirty="0">
                <a:solidFill>
                  <a:srgbClr val="CC0099"/>
                </a:solidFill>
              </a:rPr>
              <a:t>H</a:t>
            </a:r>
            <a:r>
              <a:rPr lang="es-CO" b="1" dirty="0" smtClean="0">
                <a:solidFill>
                  <a:schemeClr val="accent6">
                    <a:lumMod val="50000"/>
                  </a:schemeClr>
                </a:solidFill>
              </a:rPr>
              <a:t>umano</a:t>
            </a:r>
            <a:endParaRPr lang="es-CO" b="1" dirty="0">
              <a:solidFill>
                <a:schemeClr val="accent6">
                  <a:lumMod val="50000"/>
                </a:schemeClr>
              </a:solidFill>
            </a:endParaRPr>
          </a:p>
        </p:txBody>
      </p:sp>
    </p:spTree>
    <p:extLst>
      <p:ext uri="{BB962C8B-B14F-4D97-AF65-F5344CB8AC3E}">
        <p14:creationId xmlns:p14="http://schemas.microsoft.com/office/powerpoint/2010/main" val="2967700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1645815"/>
            <a:ext cx="4572000" cy="3970318"/>
          </a:xfrm>
          <a:prstGeom prst="rect">
            <a:avLst/>
          </a:prstGeom>
        </p:spPr>
        <p:txBody>
          <a:bodyPr>
            <a:spAutoFit/>
          </a:bodyPr>
          <a:lstStyle/>
          <a:p>
            <a:pPr algn="just"/>
            <a:r>
              <a:rPr lang="es-CO" b="1" i="1" dirty="0" smtClean="0">
                <a:solidFill>
                  <a:srgbClr val="008000"/>
                </a:solidFill>
              </a:rPr>
              <a:t>La equidad</a:t>
            </a:r>
            <a:r>
              <a:rPr lang="es-CO" i="1" dirty="0">
                <a:solidFill>
                  <a:srgbClr val="008000"/>
                </a:solidFill>
              </a:rPr>
              <a:t>. </a:t>
            </a:r>
          </a:p>
          <a:p>
            <a:pPr algn="just"/>
            <a:r>
              <a:rPr lang="es-CO" i="1" dirty="0"/>
              <a:t/>
            </a:r>
            <a:br>
              <a:rPr lang="es-CO" i="1" dirty="0"/>
            </a:br>
            <a:r>
              <a:rPr lang="es-CO" i="1" dirty="0">
                <a:solidFill>
                  <a:srgbClr val="660033"/>
                </a:solidFill>
              </a:rPr>
              <a:t>Consiste en otorgar y garantizar la igualdad de oportunidades para todos los sectores y grupos humanos. Es la eliminación de barreras que obstruyen las oportunidades económicas y políticas, permitiendo que todos disfruten y se beneficien en condiciones de igualdad. Si el Desarrollo Humano significa ampliar las posibilidades de la gente, ésta debe disfrutar de un equitativo acceso a las mismas, de lo contrario la falta de equidad se traduciría en una restricción de oportunidades para muchos individuos.</a:t>
            </a:r>
            <a:endParaRPr lang="es-CO" dirty="0">
              <a:solidFill>
                <a:srgbClr val="660033"/>
              </a:solidFill>
            </a:endParaRPr>
          </a:p>
        </p:txBody>
      </p:sp>
      <p:pic>
        <p:nvPicPr>
          <p:cNvPr id="4098" name="Picture 2" descr="http://t1.gstatic.com/images?q=tbn:ANd9GcTq0r00gz7I-cAfq21_VqY903DTthFdPWPvOmgkLWi_S_qemd8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331" y="2630242"/>
            <a:ext cx="1962150" cy="1685926"/>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131839" y="548680"/>
            <a:ext cx="3546677" cy="523220"/>
          </a:xfrm>
          <a:prstGeom prst="rect">
            <a:avLst/>
          </a:prstGeom>
          <a:noFill/>
        </p:spPr>
        <p:txBody>
          <a:bodyPr wrap="none" rtlCol="0">
            <a:spAutoFit/>
          </a:bodyPr>
          <a:lstStyle/>
          <a:p>
            <a:r>
              <a:rPr lang="es-CO" sz="2800" b="1" dirty="0" smtClean="0">
                <a:solidFill>
                  <a:srgbClr val="CC0099"/>
                </a:solidFill>
              </a:rPr>
              <a:t>E</a:t>
            </a:r>
            <a:r>
              <a:rPr lang="es-CO" b="1" dirty="0" smtClean="0">
                <a:solidFill>
                  <a:schemeClr val="tx2"/>
                </a:solidFill>
              </a:rPr>
              <a:t>nfoques</a:t>
            </a:r>
            <a:r>
              <a:rPr lang="es-CO" b="1" dirty="0" smtClean="0"/>
              <a:t> </a:t>
            </a:r>
            <a:r>
              <a:rPr lang="es-CO" b="1" dirty="0" smtClean="0">
                <a:solidFill>
                  <a:schemeClr val="tx2"/>
                </a:solidFill>
              </a:rPr>
              <a:t>del</a:t>
            </a:r>
            <a:r>
              <a:rPr lang="es-CO" b="1" dirty="0" smtClean="0"/>
              <a:t> </a:t>
            </a:r>
            <a:r>
              <a:rPr lang="es-CO" sz="2800" b="1" dirty="0">
                <a:solidFill>
                  <a:srgbClr val="CC0099"/>
                </a:solidFill>
              </a:rPr>
              <a:t>D</a:t>
            </a:r>
            <a:r>
              <a:rPr lang="es-CO" b="1" dirty="0" smtClean="0">
                <a:solidFill>
                  <a:schemeClr val="tx2"/>
                </a:solidFill>
              </a:rPr>
              <a:t>esarrollo</a:t>
            </a:r>
            <a:r>
              <a:rPr lang="es-CO" b="1" dirty="0" smtClean="0"/>
              <a:t> </a:t>
            </a:r>
            <a:r>
              <a:rPr lang="es-CO" sz="2800" b="1" dirty="0">
                <a:solidFill>
                  <a:srgbClr val="CC0099"/>
                </a:solidFill>
              </a:rPr>
              <a:t>H</a:t>
            </a:r>
            <a:r>
              <a:rPr lang="es-CO" b="1" dirty="0" smtClean="0">
                <a:solidFill>
                  <a:schemeClr val="tx2"/>
                </a:solidFill>
              </a:rPr>
              <a:t>umano</a:t>
            </a:r>
            <a:endParaRPr lang="es-CO" b="1" dirty="0">
              <a:solidFill>
                <a:schemeClr val="tx2"/>
              </a:solidFill>
            </a:endParaRPr>
          </a:p>
        </p:txBody>
      </p:sp>
    </p:spTree>
    <p:extLst>
      <p:ext uri="{BB962C8B-B14F-4D97-AF65-F5344CB8AC3E}">
        <p14:creationId xmlns:p14="http://schemas.microsoft.com/office/powerpoint/2010/main" val="3504402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85760" y="1412843"/>
            <a:ext cx="4572000" cy="3970318"/>
          </a:xfrm>
          <a:prstGeom prst="rect">
            <a:avLst/>
          </a:prstGeom>
        </p:spPr>
        <p:txBody>
          <a:bodyPr>
            <a:spAutoFit/>
          </a:bodyPr>
          <a:lstStyle/>
          <a:p>
            <a:r>
              <a:rPr lang="es-CO" b="1" i="1" dirty="0">
                <a:solidFill>
                  <a:srgbClr val="FF3300"/>
                </a:solidFill>
                <a:effectLst>
                  <a:outerShdw blurRad="38100" dist="38100" dir="2700000" algn="tl">
                    <a:srgbClr val="000000">
                      <a:alpha val="43137"/>
                    </a:srgbClr>
                  </a:outerShdw>
                </a:effectLst>
              </a:rPr>
              <a:t>La Sostenibilidad</a:t>
            </a:r>
            <a:r>
              <a:rPr lang="es-CO" b="1" dirty="0">
                <a:solidFill>
                  <a:srgbClr val="FF3300"/>
                </a:solidFill>
                <a:effectLst>
                  <a:outerShdw blurRad="38100" dist="38100" dir="2700000" algn="tl">
                    <a:srgbClr val="000000">
                      <a:alpha val="43137"/>
                    </a:srgbClr>
                  </a:outerShdw>
                </a:effectLst>
              </a:rPr>
              <a:t>. </a:t>
            </a:r>
            <a:r>
              <a:rPr lang="es-CO" i="1" dirty="0"/>
              <a:t/>
            </a:r>
            <a:br>
              <a:rPr lang="es-CO" i="1" dirty="0"/>
            </a:br>
            <a:r>
              <a:rPr lang="es-CO" i="1" dirty="0"/>
              <a:t/>
            </a:r>
            <a:br>
              <a:rPr lang="es-CO" i="1" dirty="0"/>
            </a:br>
            <a:r>
              <a:rPr lang="es-CO" i="1" dirty="0"/>
              <a:t>Consiste en asegurar, tanto para el presente como para el futuro, el libre y completo acceso a las oportunidades; en restaurar todas las formas de capital humano, físico y ambiental. Para alcanzar un auténtico desarrollo se debe reponer todo el capital utilizado para garantizarle a las futuras generaciones la igualdad de opciones y de recursos para el logro de sus satisfacciones. La única estrategia viable para hacer del desarrollo sostenible, es mediante la recomposición y regeneración de todas las formas de capital.</a:t>
            </a:r>
            <a:endParaRPr lang="es-CO" dirty="0"/>
          </a:p>
        </p:txBody>
      </p:sp>
      <p:pic>
        <p:nvPicPr>
          <p:cNvPr id="5122" name="Picture 2" descr="http://t1.gstatic.com/images?q=tbn:ANd9GcTCpaRYhoTg0hXelHsFjuLxF6VbYXte2_G2xInOYwPdQg6mrH9U"/>
          <p:cNvPicPr>
            <a:picLocks noChangeAspect="1" noChangeArrowheads="1"/>
          </p:cNvPicPr>
          <p:nvPr/>
        </p:nvPicPr>
        <p:blipFill rotWithShape="1">
          <a:blip r:embed="rId2">
            <a:extLst>
              <a:ext uri="{28A0092B-C50C-407E-A947-70E740481C1C}">
                <a14:useLocalDpi xmlns:a14="http://schemas.microsoft.com/office/drawing/2010/main" val="0"/>
              </a:ext>
            </a:extLst>
          </a:blip>
          <a:srcRect r="19221"/>
          <a:stretch/>
        </p:blipFill>
        <p:spPr bwMode="auto">
          <a:xfrm>
            <a:off x="5724128" y="2276871"/>
            <a:ext cx="2835668" cy="213304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3131839" y="548680"/>
            <a:ext cx="3705373" cy="523220"/>
          </a:xfrm>
          <a:prstGeom prst="rect">
            <a:avLst/>
          </a:prstGeom>
          <a:noFill/>
        </p:spPr>
        <p:txBody>
          <a:bodyPr wrap="none" rtlCol="0">
            <a:spAutoFit/>
          </a:bodyPr>
          <a:lstStyle/>
          <a:p>
            <a:r>
              <a:rPr lang="es-CO" sz="2800" b="1" dirty="0" smtClean="0">
                <a:solidFill>
                  <a:srgbClr val="333300"/>
                </a:solidFill>
              </a:rPr>
              <a:t>E</a:t>
            </a:r>
            <a:r>
              <a:rPr lang="es-CO" b="1" dirty="0" smtClean="0">
                <a:solidFill>
                  <a:srgbClr val="FF3300"/>
                </a:solidFill>
                <a:effectLst>
                  <a:outerShdw blurRad="38100" dist="38100" dir="2700000" algn="tl">
                    <a:srgbClr val="000000">
                      <a:alpha val="43137"/>
                    </a:srgbClr>
                  </a:outerShdw>
                </a:effectLst>
              </a:rPr>
              <a:t>nfoques</a:t>
            </a:r>
            <a:r>
              <a:rPr lang="es-CO" b="1" dirty="0" smtClean="0"/>
              <a:t>  </a:t>
            </a:r>
            <a:r>
              <a:rPr lang="es-CO" b="1" dirty="0" smtClean="0">
                <a:solidFill>
                  <a:srgbClr val="FF3300"/>
                </a:solidFill>
                <a:effectLst>
                  <a:outerShdw blurRad="38100" dist="38100" dir="2700000" algn="tl">
                    <a:srgbClr val="000000">
                      <a:alpha val="43137"/>
                    </a:srgbClr>
                  </a:outerShdw>
                </a:effectLst>
              </a:rPr>
              <a:t>del</a:t>
            </a:r>
            <a:r>
              <a:rPr lang="es-CO" b="1" dirty="0" smtClean="0">
                <a:solidFill>
                  <a:srgbClr val="FF3300"/>
                </a:solidFill>
              </a:rPr>
              <a:t>  </a:t>
            </a:r>
            <a:r>
              <a:rPr lang="es-CO" sz="2800" b="1" dirty="0" smtClean="0">
                <a:solidFill>
                  <a:srgbClr val="333300"/>
                </a:solidFill>
              </a:rPr>
              <a:t>D</a:t>
            </a:r>
            <a:r>
              <a:rPr lang="es-CO" b="1" dirty="0" smtClean="0">
                <a:solidFill>
                  <a:srgbClr val="FF3300"/>
                </a:solidFill>
                <a:effectLst>
                  <a:outerShdw blurRad="38100" dist="38100" dir="2700000" algn="tl">
                    <a:srgbClr val="000000">
                      <a:alpha val="43137"/>
                    </a:srgbClr>
                  </a:outerShdw>
                </a:effectLst>
              </a:rPr>
              <a:t>esarrollo</a:t>
            </a:r>
            <a:r>
              <a:rPr lang="es-CO" b="1" dirty="0" smtClean="0"/>
              <a:t>  </a:t>
            </a:r>
            <a:r>
              <a:rPr lang="es-CO" sz="2800" b="1" dirty="0" smtClean="0">
                <a:solidFill>
                  <a:srgbClr val="333300"/>
                </a:solidFill>
              </a:rPr>
              <a:t>H</a:t>
            </a:r>
            <a:r>
              <a:rPr lang="es-CO" b="1" dirty="0" smtClean="0">
                <a:solidFill>
                  <a:srgbClr val="FF3300"/>
                </a:solidFill>
                <a:effectLst>
                  <a:outerShdw blurRad="38100" dist="38100" dir="2700000" algn="tl">
                    <a:srgbClr val="000000">
                      <a:alpha val="43137"/>
                    </a:srgbClr>
                  </a:outerShdw>
                </a:effectLst>
              </a:rPr>
              <a:t>umano</a:t>
            </a:r>
            <a:endParaRPr lang="es-CO" b="1" dirty="0">
              <a:solidFill>
                <a:srgbClr val="FF33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11244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489</Words>
  <Application>Microsoft Office PowerPoint</Application>
  <PresentationFormat>Presentación en pantalla (4:3)</PresentationFormat>
  <Paragraphs>66</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Desarrollo  Humano</vt:lpstr>
      <vt:lpstr>Desarrollo Humano</vt:lpstr>
      <vt:lpstr>Presentación de PowerPoint</vt:lpstr>
      <vt:lpstr>Asuntos que actualmente  se consideran de mayor importancia  en cuanto al desarrollo humano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Humano</dc:title>
  <dc:creator>martha</dc:creator>
  <cp:lastModifiedBy>martha</cp:lastModifiedBy>
  <cp:revision>18</cp:revision>
  <dcterms:created xsi:type="dcterms:W3CDTF">2012-07-05T04:30:50Z</dcterms:created>
  <dcterms:modified xsi:type="dcterms:W3CDTF">2012-07-05T06:05:01Z</dcterms:modified>
</cp:coreProperties>
</file>